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301" r:id="rId3"/>
    <p:sldId id="312" r:id="rId4"/>
    <p:sldId id="313" r:id="rId5"/>
    <p:sldId id="314" r:id="rId6"/>
    <p:sldId id="315" r:id="rId7"/>
    <p:sldId id="316" r:id="rId8"/>
    <p:sldId id="317" r:id="rId9"/>
    <p:sldId id="318" r:id="rId10"/>
    <p:sldId id="319" r:id="rId11"/>
    <p:sldId id="322" r:id="rId12"/>
    <p:sldId id="321" r:id="rId13"/>
    <p:sldId id="324" r:id="rId14"/>
    <p:sldId id="263" r:id="rId15"/>
    <p:sldId id="325" r:id="rId16"/>
    <p:sldId id="326" r:id="rId17"/>
    <p:sldId id="302" r:id="rId18"/>
    <p:sldId id="303" r:id="rId19"/>
    <p:sldId id="306" r:id="rId20"/>
    <p:sldId id="307" r:id="rId21"/>
    <p:sldId id="308" r:id="rId22"/>
    <p:sldId id="291" r:id="rId23"/>
    <p:sldId id="292" r:id="rId24"/>
    <p:sldId id="309" r:id="rId25"/>
    <p:sldId id="294" r:id="rId26"/>
    <p:sldId id="295" r:id="rId27"/>
    <p:sldId id="298" r:id="rId28"/>
    <p:sldId id="285" r:id="rId29"/>
    <p:sldId id="310" r:id="rId30"/>
    <p:sldId id="276" r:id="rId31"/>
    <p:sldId id="277" r:id="rId32"/>
    <p:sldId id="279" r:id="rId33"/>
    <p:sldId id="311" r:id="rId34"/>
    <p:sldId id="296"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6B0DA5-1354-461F-A944-EA9ED633391C}" type="datetimeFigureOut">
              <a:rPr lang="ru-RU" smtClean="0"/>
              <a:pPr/>
              <a:t>04.02.2019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435BBC-AF7F-4248-8730-48185948670B}" type="slidenum">
              <a:rPr lang="ru-RU" smtClean="0"/>
              <a:pPr/>
              <a:t>‹#›</a:t>
            </a:fld>
            <a:endParaRPr lang="ru-RU"/>
          </a:p>
        </p:txBody>
      </p:sp>
    </p:spTree>
    <p:extLst>
      <p:ext uri="{BB962C8B-B14F-4D97-AF65-F5344CB8AC3E}">
        <p14:creationId xmlns:p14="http://schemas.microsoft.com/office/powerpoint/2010/main" val="437331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04.02.2019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04.02.2019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04.02.2019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04.02.2019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04.02.2019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04.02.2019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одзаголовок 3"/>
          <p:cNvSpPr>
            <a:spLocks noGrp="1"/>
          </p:cNvSpPr>
          <p:nvPr>
            <p:ph type="subTitle" idx="1"/>
          </p:nvPr>
        </p:nvSpPr>
        <p:spPr>
          <a:xfrm>
            <a:off x="1371600" y="2492896"/>
            <a:ext cx="7088832" cy="3888432"/>
          </a:xfrm>
        </p:spPr>
        <p:txBody>
          <a:bodyPr/>
          <a:lstStyle/>
          <a:p>
            <a:r>
              <a:rPr lang="en-US" b="1" dirty="0">
                <a:solidFill>
                  <a:schemeClr val="tx2"/>
                </a:solidFill>
              </a:rPr>
              <a:t>Practical lesson № </a:t>
            </a:r>
            <a:r>
              <a:rPr lang="en-US" b="1" dirty="0" smtClean="0">
                <a:solidFill>
                  <a:schemeClr val="tx2"/>
                </a:solidFill>
              </a:rPr>
              <a:t>13</a:t>
            </a:r>
            <a:endParaRPr lang="ru-RU" b="1" dirty="0" smtClean="0">
              <a:solidFill>
                <a:schemeClr val="tx2"/>
              </a:solidFill>
            </a:endParaRPr>
          </a:p>
          <a:p>
            <a:r>
              <a:rPr lang="en-US" b="1" dirty="0" smtClean="0">
                <a:solidFill>
                  <a:schemeClr val="tx2"/>
                </a:solidFill>
              </a:rPr>
              <a:t>Monitoring</a:t>
            </a:r>
            <a:r>
              <a:rPr lang="ru-RU" b="1" dirty="0" smtClean="0">
                <a:solidFill>
                  <a:schemeClr val="tx2"/>
                </a:solidFill>
              </a:rPr>
              <a:t> </a:t>
            </a:r>
            <a:r>
              <a:rPr lang="en-US" b="1" dirty="0">
                <a:solidFill>
                  <a:schemeClr val="tx2"/>
                </a:solidFill>
              </a:rPr>
              <a:t>and care for patients with diseases of the circulatory system.</a:t>
            </a:r>
            <a:endParaRPr lang="ru-RU" b="1"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1143000" y="274638"/>
            <a:ext cx="7245424" cy="725470"/>
          </a:xfrm>
        </p:spPr>
        <p:txBody>
          <a:bodyPr>
            <a:normAutofit fontScale="90000"/>
          </a:bodyPr>
          <a:lstStyle/>
          <a:p>
            <a:r>
              <a:rPr lang="en-US" dirty="0" smtClean="0">
                <a:solidFill>
                  <a:srgbClr val="7030A0"/>
                </a:solidFill>
              </a:rPr>
              <a:t>Signs </a:t>
            </a:r>
            <a:r>
              <a:rPr lang="en-US" dirty="0">
                <a:solidFill>
                  <a:srgbClr val="7030A0"/>
                </a:solidFill>
              </a:rPr>
              <a:t>of cardiac </a:t>
            </a:r>
            <a:r>
              <a:rPr lang="en-US" dirty="0" smtClean="0">
                <a:solidFill>
                  <a:srgbClr val="7030A0"/>
                </a:solidFill>
              </a:rPr>
              <a:t>edema</a:t>
            </a:r>
            <a:r>
              <a:rPr lang="ru-RU" dirty="0" smtClean="0">
                <a:solidFill>
                  <a:srgbClr val="7030A0"/>
                </a:solidFill>
              </a:rPr>
              <a:t>:</a:t>
            </a:r>
            <a:endParaRPr lang="ru-RU" dirty="0">
              <a:solidFill>
                <a:srgbClr val="7030A0"/>
              </a:solidFill>
            </a:endParaRPr>
          </a:p>
        </p:txBody>
      </p:sp>
      <p:sp>
        <p:nvSpPr>
          <p:cNvPr id="8" name="Объект 7"/>
          <p:cNvSpPr>
            <a:spLocks noGrp="1"/>
          </p:cNvSpPr>
          <p:nvPr>
            <p:ph sz="quarter" idx="1"/>
          </p:nvPr>
        </p:nvSpPr>
        <p:spPr>
          <a:xfrm>
            <a:off x="630622" y="914400"/>
            <a:ext cx="8189850" cy="5654566"/>
          </a:xfrm>
          <a:solidFill>
            <a:schemeClr val="bg2"/>
          </a:solidFill>
        </p:spPr>
        <p:txBody>
          <a:bodyPr>
            <a:noAutofit/>
          </a:bodyPr>
          <a:lstStyle/>
          <a:p>
            <a:pPr>
              <a:buFont typeface="Wingdings" panose="05000000000000000000" pitchFamily="2" charset="2"/>
              <a:buChar char="ü"/>
            </a:pPr>
            <a:r>
              <a:rPr lang="en-US" dirty="0" smtClean="0">
                <a:latin typeface="Times New Roman" pitchFamily="18" charset="0"/>
                <a:cs typeface="Times New Roman" pitchFamily="18" charset="0"/>
              </a:rPr>
              <a:t>Edema </a:t>
            </a:r>
            <a:r>
              <a:rPr lang="en-US" dirty="0">
                <a:latin typeface="Times New Roman" pitchFamily="18" charset="0"/>
                <a:cs typeface="Times New Roman" pitchFamily="18" charset="0"/>
              </a:rPr>
              <a:t>are localized in legs</a:t>
            </a:r>
          </a:p>
          <a:p>
            <a:pPr>
              <a:buFont typeface="Wingdings" panose="05000000000000000000" pitchFamily="2" charset="2"/>
              <a:buChar char="ü"/>
            </a:pPr>
            <a:r>
              <a:rPr lang="en-US" dirty="0">
                <a:latin typeface="Times New Roman" pitchFamily="18" charset="0"/>
                <a:cs typeface="Times New Roman" pitchFamily="18" charset="0"/>
              </a:rPr>
              <a:t>Edema can spreads upwards (foot, shin, thigh, down to the groin</a:t>
            </a:r>
            <a:r>
              <a:rPr lang="en-US" dirty="0" smtClean="0">
                <a:latin typeface="Times New Roman" pitchFamily="18" charset="0"/>
                <a:cs typeface="Times New Roman" pitchFamily="18" charset="0"/>
              </a:rPr>
              <a:t>).</a:t>
            </a:r>
          </a:p>
          <a:p>
            <a:pPr>
              <a:buFont typeface="Wingdings" panose="05000000000000000000" pitchFamily="2" charset="2"/>
              <a:buChar char="ü"/>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In a first stage of Heart failure edema appears in the evening and disappears  in the morning. </a:t>
            </a:r>
            <a:endParaRPr lang="en-US" dirty="0" smtClean="0">
              <a:latin typeface="Times New Roman" pitchFamily="18" charset="0"/>
              <a:cs typeface="Times New Roman" pitchFamily="18" charset="0"/>
            </a:endParaRPr>
          </a:p>
          <a:p>
            <a:pPr>
              <a:buFont typeface="Wingdings" panose="05000000000000000000" pitchFamily="2" charset="2"/>
              <a:buChar char="ü"/>
            </a:pPr>
            <a:r>
              <a:rPr lang="en-US" dirty="0">
                <a:latin typeface="Times New Roman" pitchFamily="18" charset="0"/>
                <a:cs typeface="Times New Roman" pitchFamily="18" charset="0"/>
              </a:rPr>
              <a:t>C</a:t>
            </a:r>
            <a:r>
              <a:rPr lang="en-US" dirty="0" smtClean="0">
                <a:latin typeface="Times New Roman" pitchFamily="18" charset="0"/>
                <a:cs typeface="Times New Roman" pitchFamily="18" charset="0"/>
              </a:rPr>
              <a:t>onsistency </a:t>
            </a:r>
            <a:r>
              <a:rPr lang="en-US" dirty="0">
                <a:latin typeface="Times New Roman" pitchFamily="18" charset="0"/>
                <a:cs typeface="Times New Roman" pitchFamily="18" charset="0"/>
              </a:rPr>
              <a:t>of edema is dense like a dough (there is a fossa after pressing</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96034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Текст 5"/>
          <p:cNvSpPr>
            <a:spLocks noGrp="1"/>
          </p:cNvSpPr>
          <p:nvPr>
            <p:ph type="body" idx="1"/>
          </p:nvPr>
        </p:nvSpPr>
        <p:spPr>
          <a:xfrm>
            <a:off x="518532" y="332174"/>
            <a:ext cx="8085916" cy="1432230"/>
          </a:xfrm>
          <a:solidFill>
            <a:schemeClr val="bg2"/>
          </a:solidFill>
        </p:spPr>
        <p:txBody>
          <a:bodyPr>
            <a:normAutofit fontScale="25000" lnSpcReduction="20000"/>
          </a:bodyPr>
          <a:lstStyle/>
          <a:p>
            <a:endParaRPr lang="en-US" b="0" i="1" dirty="0" smtClean="0"/>
          </a:p>
          <a:p>
            <a:endParaRPr lang="en-US" b="0" i="1" dirty="0" smtClean="0"/>
          </a:p>
          <a:p>
            <a:endParaRPr lang="en-US" b="0" i="1" dirty="0" smtClean="0"/>
          </a:p>
          <a:p>
            <a:endParaRPr lang="en-US" b="0" i="1" dirty="0" smtClean="0"/>
          </a:p>
          <a:p>
            <a:endParaRPr lang="en-US" b="0" i="1" dirty="0" smtClean="0"/>
          </a:p>
          <a:p>
            <a:endParaRPr lang="en-US" b="0" i="1" dirty="0" smtClean="0"/>
          </a:p>
          <a:p>
            <a:endParaRPr lang="en-US" b="0" i="1" dirty="0" smtClean="0"/>
          </a:p>
          <a:p>
            <a:endParaRPr lang="en-US" b="0" i="1" dirty="0" smtClean="0"/>
          </a:p>
          <a:p>
            <a:endParaRPr lang="en-US" b="0" i="1" dirty="0" smtClean="0"/>
          </a:p>
          <a:p>
            <a:endParaRPr lang="en-US" b="0" i="1" dirty="0" smtClean="0"/>
          </a:p>
          <a:p>
            <a:endParaRPr lang="en-US" b="0" i="1" dirty="0" smtClean="0"/>
          </a:p>
          <a:p>
            <a:endParaRPr lang="en-US" b="0" i="1" dirty="0" smtClean="0"/>
          </a:p>
          <a:p>
            <a:endParaRPr lang="en-US" b="0" i="1" dirty="0" smtClean="0"/>
          </a:p>
          <a:p>
            <a:endParaRPr lang="en-US" b="0" i="1" dirty="0" smtClean="0"/>
          </a:p>
          <a:p>
            <a:endParaRPr lang="en-US" b="0" i="1" dirty="0" smtClean="0"/>
          </a:p>
          <a:p>
            <a:endParaRPr lang="en-US" sz="12800" b="0" i="1" dirty="0" smtClean="0"/>
          </a:p>
          <a:p>
            <a:endParaRPr lang="en-US" sz="12800" b="0" i="1" dirty="0" smtClean="0"/>
          </a:p>
          <a:p>
            <a:endParaRPr lang="en-US" sz="12800" b="0" i="1" dirty="0" smtClean="0"/>
          </a:p>
          <a:p>
            <a:r>
              <a:rPr lang="en-US" sz="8000" b="0" i="1" dirty="0" smtClean="0">
                <a:latin typeface="Times New Roman" pitchFamily="18" charset="0"/>
                <a:cs typeface="Times New Roman" pitchFamily="18" charset="0"/>
              </a:rPr>
              <a:t>In </a:t>
            </a:r>
            <a:r>
              <a:rPr lang="en-US" sz="8000" b="0" i="1" dirty="0">
                <a:latin typeface="Times New Roman" pitchFamily="18" charset="0"/>
                <a:cs typeface="Times New Roman" pitchFamily="18" charset="0"/>
              </a:rPr>
              <a:t>advanced cases of heart failure fluid (transudate) may accumulate in serous cavities.</a:t>
            </a:r>
            <a:r>
              <a:rPr lang="ru-RU" sz="8000" b="0" i="1" dirty="0">
                <a:latin typeface="Times New Roman" pitchFamily="18" charset="0"/>
                <a:cs typeface="Times New Roman" pitchFamily="18" charset="0"/>
              </a:rPr>
              <a:t> </a:t>
            </a:r>
          </a:p>
          <a:p>
            <a:r>
              <a:rPr lang="en-US" sz="8000" b="0" i="1" dirty="0">
                <a:latin typeface="Times New Roman" pitchFamily="18" charset="0"/>
                <a:cs typeface="Times New Roman" pitchFamily="18" charset="0"/>
              </a:rPr>
              <a:t>It is</a:t>
            </a:r>
            <a:r>
              <a:rPr lang="ru-RU" sz="8000" b="0" dirty="0">
                <a:latin typeface="Times New Roman" pitchFamily="18" charset="0"/>
                <a:cs typeface="Times New Roman" pitchFamily="18" charset="0"/>
              </a:rPr>
              <a:t>  </a:t>
            </a:r>
            <a:r>
              <a:rPr lang="en-US" sz="8000" b="0" dirty="0">
                <a:latin typeface="Times New Roman" pitchFamily="18" charset="0"/>
                <a:cs typeface="Times New Roman" pitchFamily="18" charset="0"/>
              </a:rPr>
              <a:t>cavity edema. The fluid that accumulates in the serous cavities is called </a:t>
            </a:r>
            <a:r>
              <a:rPr lang="en-US" sz="8000" b="0" i="1" dirty="0" err="1">
                <a:latin typeface="Times New Roman" pitchFamily="18" charset="0"/>
                <a:cs typeface="Times New Roman" pitchFamily="18" charset="0"/>
              </a:rPr>
              <a:t>transudate</a:t>
            </a:r>
            <a:r>
              <a:rPr lang="en-US" sz="8000" b="0" dirty="0">
                <a:latin typeface="Times New Roman" pitchFamily="18" charset="0"/>
                <a:cs typeface="Times New Roman" pitchFamily="18" charset="0"/>
              </a:rPr>
              <a:t>.</a:t>
            </a:r>
          </a:p>
          <a:p>
            <a:endParaRPr lang="ru-RU" b="0" i="1" dirty="0"/>
          </a:p>
        </p:txBody>
      </p:sp>
      <p:sp>
        <p:nvSpPr>
          <p:cNvPr id="8" name="Текст 7"/>
          <p:cNvSpPr>
            <a:spLocks noGrp="1"/>
          </p:cNvSpPr>
          <p:nvPr>
            <p:ph type="body" sz="half" idx="3"/>
          </p:nvPr>
        </p:nvSpPr>
        <p:spPr>
          <a:xfrm>
            <a:off x="504242" y="4941168"/>
            <a:ext cx="8100206" cy="1008112"/>
          </a:xfrm>
        </p:spPr>
        <p:txBody>
          <a:bodyPr>
            <a:normAutofit/>
          </a:bodyPr>
          <a:lstStyle/>
          <a:p>
            <a:r>
              <a:rPr lang="en-US" dirty="0">
                <a:latin typeface="Times New Roman" pitchFamily="18" charset="0"/>
                <a:cs typeface="Times New Roman" pitchFamily="18" charset="0"/>
              </a:rPr>
              <a:t>Anasarca</a:t>
            </a:r>
            <a:r>
              <a:rPr lang="ru-RU" dirty="0">
                <a:latin typeface="Times New Roman" pitchFamily="18" charset="0"/>
                <a:cs typeface="Times New Roman" pitchFamily="18" charset="0"/>
              </a:rPr>
              <a:t> </a:t>
            </a:r>
            <a:r>
              <a:rPr lang="en-US" dirty="0">
                <a:latin typeface="Times New Roman" pitchFamily="18" charset="0"/>
                <a:cs typeface="Times New Roman" pitchFamily="18" charset="0"/>
              </a:rPr>
              <a:t>-</a:t>
            </a:r>
            <a:r>
              <a:rPr lang="ru-RU" dirty="0">
                <a:latin typeface="Times New Roman" pitchFamily="18" charset="0"/>
                <a:cs typeface="Times New Roman" pitchFamily="18" charset="0"/>
              </a:rPr>
              <a:t> </a:t>
            </a:r>
            <a:r>
              <a:rPr lang="en-US" b="0" dirty="0">
                <a:latin typeface="Times New Roman" pitchFamily="18" charset="0"/>
                <a:cs typeface="Times New Roman" pitchFamily="18" charset="0"/>
              </a:rPr>
              <a:t>a generalized infiltration of edema fluid into subcutaneous connective tissue</a:t>
            </a:r>
          </a:p>
        </p:txBody>
      </p:sp>
      <p:sp>
        <p:nvSpPr>
          <p:cNvPr id="7" name="Объект 6"/>
          <p:cNvSpPr>
            <a:spLocks noGrp="1"/>
          </p:cNvSpPr>
          <p:nvPr>
            <p:ph sz="half" idx="2"/>
          </p:nvPr>
        </p:nvSpPr>
        <p:spPr>
          <a:xfrm>
            <a:off x="504242" y="2204865"/>
            <a:ext cx="8100206" cy="2520280"/>
          </a:xfrm>
          <a:solidFill>
            <a:schemeClr val="bg2"/>
          </a:solidFill>
        </p:spPr>
        <p:txBody>
          <a:bodyPr>
            <a:normAutofit/>
          </a:bodyPr>
          <a:lstStyle/>
          <a:p>
            <a:pPr>
              <a:buNone/>
            </a:pPr>
            <a:r>
              <a:rPr lang="en-US" sz="3200" b="1" dirty="0">
                <a:latin typeface="Times New Roman" pitchFamily="18" charset="0"/>
                <a:cs typeface="Times New Roman" pitchFamily="18" charset="0"/>
              </a:rPr>
              <a:t>Type cavity edema</a:t>
            </a:r>
            <a:r>
              <a:rPr lang="ru-RU" sz="3200" b="1" dirty="0">
                <a:latin typeface="Times New Roman" pitchFamily="18" charset="0"/>
                <a:cs typeface="Times New Roman" pitchFamily="18" charset="0"/>
              </a:rPr>
              <a:t>:</a:t>
            </a:r>
          </a:p>
          <a:p>
            <a:r>
              <a:rPr lang="en-US" sz="3200" dirty="0">
                <a:latin typeface="Times New Roman" pitchFamily="18" charset="0"/>
                <a:cs typeface="Times New Roman" pitchFamily="18" charset="0"/>
              </a:rPr>
              <a:t>Hydrothorax</a:t>
            </a:r>
          </a:p>
          <a:p>
            <a:r>
              <a:rPr lang="en-US" sz="3200" dirty="0" err="1">
                <a:latin typeface="Times New Roman" pitchFamily="18" charset="0"/>
                <a:cs typeface="Times New Roman" pitchFamily="18" charset="0"/>
              </a:rPr>
              <a:t>Hydropericardium</a:t>
            </a:r>
            <a:endParaRPr lang="ru-RU" sz="3200" dirty="0">
              <a:latin typeface="Times New Roman" pitchFamily="18" charset="0"/>
              <a:cs typeface="Times New Roman" pitchFamily="18" charset="0"/>
            </a:endParaRPr>
          </a:p>
          <a:p>
            <a:r>
              <a:rPr lang="en-US" sz="3200" dirty="0" err="1" smtClean="0">
                <a:latin typeface="Times New Roman" pitchFamily="18" charset="0"/>
                <a:cs typeface="Times New Roman" pitchFamily="18" charset="0"/>
              </a:rPr>
              <a:t>Ascites</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5431169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274638"/>
            <a:ext cx="5829300" cy="582594"/>
          </a:xfrm>
        </p:spPr>
        <p:txBody>
          <a:bodyPr>
            <a:normAutofit fontScale="90000"/>
          </a:bodyPr>
          <a:lstStyle/>
          <a:p>
            <a:pPr algn="ctr"/>
            <a:r>
              <a:rPr lang="en-US" dirty="0" smtClean="0">
                <a:solidFill>
                  <a:srgbClr val="7030A0"/>
                </a:solidFill>
              </a:rPr>
              <a:t>Dyspnea</a:t>
            </a:r>
            <a:r>
              <a:rPr lang="ru-RU" dirty="0" smtClean="0">
                <a:solidFill>
                  <a:srgbClr val="7030A0"/>
                </a:solidFill>
              </a:rPr>
              <a:t> </a:t>
            </a:r>
            <a:endParaRPr lang="ru-RU" dirty="0">
              <a:solidFill>
                <a:srgbClr val="7030A0"/>
              </a:solidFill>
            </a:endParaRPr>
          </a:p>
        </p:txBody>
      </p:sp>
      <p:sp>
        <p:nvSpPr>
          <p:cNvPr id="3" name="Объект 2"/>
          <p:cNvSpPr>
            <a:spLocks noGrp="1"/>
          </p:cNvSpPr>
          <p:nvPr>
            <p:ph sz="quarter" idx="1"/>
          </p:nvPr>
        </p:nvSpPr>
        <p:spPr>
          <a:xfrm>
            <a:off x="1464447" y="928670"/>
            <a:ext cx="6000792" cy="2396421"/>
          </a:xfrm>
        </p:spPr>
        <p:txBody>
          <a:bodyPr>
            <a:noAutofit/>
          </a:bodyPr>
          <a:lstStyle/>
          <a:p>
            <a:pPr marL="0" indent="0">
              <a:buNone/>
            </a:pPr>
            <a:r>
              <a:rPr lang="en-US" dirty="0"/>
              <a:t>- </a:t>
            </a:r>
            <a:r>
              <a:rPr lang="en-US" sz="3200" dirty="0">
                <a:latin typeface="Times New Roman" pitchFamily="18" charset="0"/>
                <a:cs typeface="Times New Roman" pitchFamily="18" charset="0"/>
              </a:rPr>
              <a:t>is one of the signs of acute or chronic heart failure.</a:t>
            </a:r>
          </a:p>
          <a:p>
            <a:pPr marL="0" indent="0">
              <a:buNone/>
            </a:pPr>
            <a:r>
              <a:rPr lang="en-US" sz="3200" dirty="0">
                <a:latin typeface="Times New Roman" pitchFamily="18" charset="0"/>
                <a:cs typeface="Times New Roman" pitchFamily="18" charset="0"/>
              </a:rPr>
              <a:t>The patient has a </a:t>
            </a:r>
            <a:r>
              <a:rPr lang="en-US" sz="3200" i="1" dirty="0">
                <a:latin typeface="Times New Roman" pitchFamily="18" charset="0"/>
                <a:cs typeface="Times New Roman" pitchFamily="18" charset="0"/>
              </a:rPr>
              <a:t>painful feeling of shortness of breath during physical exertion and excitement, and as the disease progresses and at rest</a:t>
            </a:r>
            <a:r>
              <a:rPr lang="en-US" sz="3200" dirty="0">
                <a:latin typeface="Times New Roman" pitchFamily="18" charset="0"/>
                <a:cs typeface="Times New Roman" pitchFamily="18" charset="0"/>
              </a:rPr>
              <a:t>.</a:t>
            </a:r>
          </a:p>
        </p:txBody>
      </p:sp>
      <p:sp>
        <p:nvSpPr>
          <p:cNvPr id="4" name="Объект 3"/>
          <p:cNvSpPr>
            <a:spLocks noGrp="1"/>
          </p:cNvSpPr>
          <p:nvPr>
            <p:ph sz="quarter" idx="2"/>
          </p:nvPr>
        </p:nvSpPr>
        <p:spPr>
          <a:xfrm>
            <a:off x="395536" y="3643314"/>
            <a:ext cx="8424936" cy="2882030"/>
          </a:xfrm>
          <a:solidFill>
            <a:schemeClr val="bg2"/>
          </a:solidFill>
        </p:spPr>
        <p:txBody>
          <a:bodyPr>
            <a:normAutofit/>
          </a:bodyPr>
          <a:lstStyle/>
          <a:p>
            <a:pPr marL="514350" indent="-514350">
              <a:buFont typeface="Arial" pitchFamily="34" charset="0"/>
              <a:buAutoNum type="arabicPeriod"/>
            </a:pPr>
            <a:r>
              <a:rPr lang="en-US" sz="3200" dirty="0" smtClean="0">
                <a:latin typeface="Times New Roman" pitchFamily="18" charset="0"/>
                <a:cs typeface="Times New Roman" pitchFamily="18" charset="0"/>
              </a:rPr>
              <a:t>Dyspnea </a:t>
            </a:r>
            <a:r>
              <a:rPr lang="en-US" sz="3200" dirty="0">
                <a:latin typeface="Times New Roman" pitchFamily="18" charset="0"/>
                <a:cs typeface="Times New Roman" pitchFamily="18" charset="0"/>
              </a:rPr>
              <a:t>cardiac origin is </a:t>
            </a:r>
            <a:r>
              <a:rPr lang="en-US" sz="3200" b="1" dirty="0">
                <a:latin typeface="Times New Roman" pitchFamily="18" charset="0"/>
                <a:cs typeface="Times New Roman" pitchFamily="18" charset="0"/>
              </a:rPr>
              <a:t>inspiratory</a:t>
            </a:r>
            <a:r>
              <a:rPr lang="en-US" sz="3200" dirty="0">
                <a:latin typeface="Times New Roman" pitchFamily="18" charset="0"/>
                <a:cs typeface="Times New Roman" pitchFamily="18" charset="0"/>
              </a:rPr>
              <a:t> (difficulty while inhale).</a:t>
            </a:r>
            <a:endParaRPr lang="ru-RU" sz="3200" dirty="0">
              <a:latin typeface="Times New Roman" pitchFamily="18" charset="0"/>
              <a:cs typeface="Times New Roman" pitchFamily="18" charset="0"/>
            </a:endParaRPr>
          </a:p>
          <a:p>
            <a:pPr marL="514350" indent="-514350">
              <a:buAutoNum type="arabicPeriod"/>
            </a:pPr>
            <a:r>
              <a:rPr lang="en-US" sz="3200" dirty="0">
                <a:latin typeface="Times New Roman" pitchFamily="18" charset="0"/>
                <a:cs typeface="Times New Roman" pitchFamily="18" charset="0"/>
              </a:rPr>
              <a:t>Dyspnea </a:t>
            </a:r>
            <a:r>
              <a:rPr lang="en-US" sz="3200" dirty="0" smtClean="0">
                <a:latin typeface="Times New Roman" pitchFamily="18" charset="0"/>
                <a:cs typeface="Times New Roman" pitchFamily="18" charset="0"/>
              </a:rPr>
              <a:t>occurs </a:t>
            </a:r>
            <a:r>
              <a:rPr lang="en-US" sz="3200" dirty="0">
                <a:latin typeface="Times New Roman" pitchFamily="18" charset="0"/>
                <a:cs typeface="Times New Roman" pitchFamily="18" charset="0"/>
              </a:rPr>
              <a:t>during exercise, later at </a:t>
            </a:r>
            <a:r>
              <a:rPr lang="en-US" sz="3200" dirty="0" smtClean="0">
                <a:latin typeface="Times New Roman" pitchFamily="18" charset="0"/>
                <a:cs typeface="Times New Roman" pitchFamily="18" charset="0"/>
              </a:rPr>
              <a:t>rest</a:t>
            </a:r>
          </a:p>
          <a:p>
            <a:pPr marL="514350" indent="-514350">
              <a:buAutoNum type="arabicPeriod"/>
            </a:pPr>
            <a:r>
              <a:rPr lang="en-US" sz="3200" dirty="0">
                <a:latin typeface="Times New Roman" pitchFamily="18" charset="0"/>
                <a:cs typeface="Times New Roman" pitchFamily="18" charset="0"/>
              </a:rPr>
              <a:t>Dyspnea</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disappears after rest</a:t>
            </a:r>
            <a:endParaRPr lang="en-US" sz="3200" dirty="0" smtClean="0">
              <a:latin typeface="Times New Roman" pitchFamily="18" charset="0"/>
              <a:cs typeface="Times New Roman" pitchFamily="18" charset="0"/>
            </a:endParaRPr>
          </a:p>
          <a:p>
            <a:pPr marL="0" indent="0">
              <a:buNone/>
            </a:pPr>
            <a:endParaRPr lang="ru-RU" dirty="0"/>
          </a:p>
        </p:txBody>
      </p:sp>
    </p:spTree>
    <p:extLst>
      <p:ext uri="{BB962C8B-B14F-4D97-AF65-F5344CB8AC3E}">
        <p14:creationId xmlns:p14="http://schemas.microsoft.com/office/powerpoint/2010/main" val="42719794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Changes blood pressure</a:t>
            </a:r>
            <a:endParaRPr lang="ru-RU" dirty="0"/>
          </a:p>
        </p:txBody>
      </p:sp>
      <p:sp>
        <p:nvSpPr>
          <p:cNvPr id="3" name="Объект 2"/>
          <p:cNvSpPr>
            <a:spLocks noGrp="1"/>
          </p:cNvSpPr>
          <p:nvPr>
            <p:ph sz="half" idx="1"/>
          </p:nvPr>
        </p:nvSpPr>
        <p:spPr/>
        <p:txBody>
          <a:bodyPr/>
          <a:lstStyle/>
          <a:p>
            <a:r>
              <a:rPr lang="en-US" dirty="0" smtClean="0">
                <a:latin typeface="Times New Roman" panose="02020603050405020304" pitchFamily="18" charset="0"/>
                <a:cs typeface="Times New Roman" panose="02020603050405020304" pitchFamily="18" charset="0"/>
              </a:rPr>
              <a:t>Increase of </a:t>
            </a:r>
            <a:r>
              <a:rPr lang="en-US" dirty="0">
                <a:latin typeface="Times New Roman" panose="02020603050405020304" pitchFamily="18" charset="0"/>
                <a:cs typeface="Times New Roman" panose="02020603050405020304" pitchFamily="18" charset="0"/>
              </a:rPr>
              <a:t>blood pressure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Decrease  </a:t>
            </a:r>
            <a:r>
              <a:rPr lang="en-US" dirty="0">
                <a:latin typeface="Times New Roman" panose="02020603050405020304" pitchFamily="18" charset="0"/>
                <a:cs typeface="Times New Roman" panose="02020603050405020304" pitchFamily="18" charset="0"/>
              </a:rPr>
              <a:t>of blood pressure)</a:t>
            </a:r>
            <a:endParaRPr lang="ru-RU" dirty="0"/>
          </a:p>
        </p:txBody>
      </p:sp>
      <p:sp>
        <p:nvSpPr>
          <p:cNvPr id="4" name="Объект 3"/>
          <p:cNvSpPr>
            <a:spLocks noGrp="1"/>
          </p:cNvSpPr>
          <p:nvPr>
            <p:ph sz="half" idx="2"/>
          </p:nvPr>
        </p:nvSpPr>
        <p:spPr>
          <a:xfrm>
            <a:off x="3851920" y="1600200"/>
            <a:ext cx="4834880" cy="4525963"/>
          </a:xfrm>
        </p:spPr>
        <p:txBody>
          <a:bodyPr/>
          <a:lstStyle/>
          <a:p>
            <a:pPr marL="0" indent="0">
              <a:buNone/>
            </a:pPr>
            <a:r>
              <a:rPr lang="en-US" b="1" dirty="0" smtClean="0"/>
              <a:t>Hypertension</a:t>
            </a:r>
            <a:r>
              <a:rPr lang="ru-RU" b="1" dirty="0" smtClean="0"/>
              <a:t> </a:t>
            </a:r>
            <a:r>
              <a:rPr lang="en-US" b="1" dirty="0"/>
              <a:t>(hypertensive disease)</a:t>
            </a:r>
            <a:endParaRPr lang="ru-RU" b="1" dirty="0" smtClean="0"/>
          </a:p>
          <a:p>
            <a:r>
              <a:rPr lang="en-US" dirty="0" smtClean="0"/>
              <a:t>Blood </a:t>
            </a:r>
            <a:r>
              <a:rPr lang="en-US" dirty="0"/>
              <a:t>pressure rises rapidly and </a:t>
            </a:r>
            <a:r>
              <a:rPr lang="en-US" dirty="0" smtClean="0"/>
              <a:t>sharply</a:t>
            </a:r>
            <a:endParaRPr lang="ru-RU" dirty="0" smtClean="0"/>
          </a:p>
          <a:p>
            <a:r>
              <a:rPr lang="en-US" dirty="0" smtClean="0"/>
              <a:t>Increases</a:t>
            </a:r>
            <a:r>
              <a:rPr lang="ru-RU" dirty="0" smtClean="0"/>
              <a:t> </a:t>
            </a:r>
            <a:r>
              <a:rPr lang="en-US" dirty="0" smtClean="0"/>
              <a:t>systolic BP</a:t>
            </a:r>
            <a:endParaRPr lang="ru-RU" dirty="0" smtClean="0"/>
          </a:p>
          <a:p>
            <a:r>
              <a:rPr lang="en-US" dirty="0" smtClean="0"/>
              <a:t>High</a:t>
            </a:r>
            <a:r>
              <a:rPr lang="ru-RU" dirty="0" smtClean="0"/>
              <a:t> </a:t>
            </a:r>
            <a:r>
              <a:rPr lang="en-US" dirty="0" smtClean="0"/>
              <a:t>pulse pressure</a:t>
            </a:r>
            <a:endParaRPr lang="ru-RU" dirty="0" smtClean="0"/>
          </a:p>
          <a:p>
            <a:r>
              <a:rPr lang="en-US" dirty="0"/>
              <a:t>The patient feels increased blood pressure (pain, etc</a:t>
            </a:r>
            <a:r>
              <a:rPr lang="en-US" dirty="0" smtClean="0"/>
              <a:t>.)</a:t>
            </a:r>
            <a:endParaRPr lang="ru-RU" dirty="0"/>
          </a:p>
        </p:txBody>
      </p:sp>
    </p:spTree>
    <p:extLst>
      <p:ext uri="{BB962C8B-B14F-4D97-AF65-F5344CB8AC3E}">
        <p14:creationId xmlns:p14="http://schemas.microsoft.com/office/powerpoint/2010/main" val="24690042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1"/>
          </p:nvPr>
        </p:nvSpPr>
        <p:spPr>
          <a:xfrm>
            <a:off x="457200" y="260648"/>
            <a:ext cx="2314600" cy="5865515"/>
          </a:xfrm>
        </p:spPr>
        <p:txBody>
          <a:bodyPr>
            <a:normAutofit fontScale="70000" lnSpcReduction="20000"/>
          </a:bodyPr>
          <a:lstStyle/>
          <a:p>
            <a:pPr>
              <a:buNone/>
            </a:pPr>
            <a:endParaRPr lang="ru-RU" dirty="0"/>
          </a:p>
        </p:txBody>
      </p:sp>
      <p:sp>
        <p:nvSpPr>
          <p:cNvPr id="6" name="Содержимое 5"/>
          <p:cNvSpPr>
            <a:spLocks noGrp="1"/>
          </p:cNvSpPr>
          <p:nvPr>
            <p:ph sz="half" idx="2"/>
          </p:nvPr>
        </p:nvSpPr>
        <p:spPr>
          <a:xfrm>
            <a:off x="785786" y="260648"/>
            <a:ext cx="7901014" cy="5865515"/>
          </a:xfrm>
          <a:solidFill>
            <a:schemeClr val="accent1">
              <a:lumMod val="20000"/>
              <a:lumOff val="80000"/>
            </a:schemeClr>
          </a:solidFill>
        </p:spPr>
        <p:txBody>
          <a:bodyPr>
            <a:normAutofit fontScale="70000" lnSpcReduction="20000"/>
          </a:bodyPr>
          <a:lstStyle/>
          <a:p>
            <a:pPr algn="ctr">
              <a:buNone/>
            </a:pPr>
            <a:r>
              <a:rPr lang="ru-RU" sz="4000" b="1" dirty="0" err="1" smtClean="0">
                <a:latin typeface="Times New Roman" pitchFamily="18" charset="0"/>
                <a:cs typeface="Times New Roman" pitchFamily="18" charset="0"/>
              </a:rPr>
              <a:t>Аrterial</a:t>
            </a:r>
            <a:r>
              <a:rPr lang="ru-RU" sz="4000" b="1" dirty="0" smtClean="0">
                <a:latin typeface="Times New Roman" pitchFamily="18" charset="0"/>
                <a:cs typeface="Times New Roman" pitchFamily="18" charset="0"/>
              </a:rPr>
              <a:t> </a:t>
            </a:r>
            <a:r>
              <a:rPr lang="ru-RU" sz="4000" b="1" dirty="0" err="1" smtClean="0">
                <a:latin typeface="Times New Roman" pitchFamily="18" charset="0"/>
                <a:cs typeface="Times New Roman" pitchFamily="18" charset="0"/>
              </a:rPr>
              <a:t>pulse</a:t>
            </a:r>
            <a:endParaRPr lang="ru-RU" sz="4000" b="1" dirty="0" smtClean="0">
              <a:latin typeface="Times New Roman" pitchFamily="18" charset="0"/>
              <a:cs typeface="Times New Roman" pitchFamily="18" charset="0"/>
            </a:endParaRPr>
          </a:p>
          <a:p>
            <a:pPr>
              <a:lnSpc>
                <a:spcPct val="170000"/>
              </a:lnSpc>
              <a:spcBef>
                <a:spcPts val="0"/>
              </a:spcBef>
              <a:buNone/>
            </a:pPr>
            <a:r>
              <a:rPr lang="ru-RU" sz="4000" dirty="0" err="1" smtClean="0">
                <a:latin typeface="Times New Roman" pitchFamily="18" charset="0"/>
                <a:cs typeface="Times New Roman" pitchFamily="18" charset="0"/>
              </a:rPr>
              <a:t>Arterial</a:t>
            </a:r>
            <a:r>
              <a:rPr lang="ru-RU" sz="4000" dirty="0" smtClean="0">
                <a:latin typeface="Times New Roman" pitchFamily="18" charset="0"/>
                <a:cs typeface="Times New Roman" pitchFamily="18" charset="0"/>
              </a:rPr>
              <a:t> </a:t>
            </a:r>
            <a:r>
              <a:rPr lang="en-US" sz="4000" dirty="0">
                <a:latin typeface="Times New Roman" pitchFamily="18" charset="0"/>
                <a:cs typeface="Times New Roman" pitchFamily="18" charset="0"/>
              </a:rPr>
              <a:t>Pulse is an alternate expansion (rise) and recoil (fall) of an artery as artery as the wave of blood is forced through it during the contraction of the left ventricle. </a:t>
            </a:r>
            <a:endParaRPr lang="ru-RU" sz="4000" dirty="0" smtClean="0">
              <a:latin typeface="Times New Roman" pitchFamily="18" charset="0"/>
              <a:cs typeface="Times New Roman" pitchFamily="18" charset="0"/>
            </a:endParaRPr>
          </a:p>
          <a:p>
            <a:pPr>
              <a:lnSpc>
                <a:spcPct val="170000"/>
              </a:lnSpc>
              <a:spcBef>
                <a:spcPts val="0"/>
              </a:spcBef>
              <a:buNone/>
            </a:pPr>
            <a:endParaRPr lang="ru-RU" sz="4000" dirty="0">
              <a:latin typeface="Times New Roman" pitchFamily="18" charset="0"/>
              <a:cs typeface="Times New Roman" pitchFamily="18" charset="0"/>
            </a:endParaRPr>
          </a:p>
          <a:p>
            <a:pPr>
              <a:lnSpc>
                <a:spcPct val="170000"/>
              </a:lnSpc>
              <a:spcBef>
                <a:spcPts val="0"/>
              </a:spcBef>
              <a:buNone/>
            </a:pPr>
            <a:r>
              <a:rPr lang="en-US" sz="4000" dirty="0" smtClean="0">
                <a:latin typeface="Times New Roman" pitchFamily="18" charset="0"/>
                <a:cs typeface="Times New Roman" pitchFamily="18" charset="0"/>
              </a:rPr>
              <a:t>The </a:t>
            </a:r>
            <a:r>
              <a:rPr lang="en-US" sz="4000" dirty="0">
                <a:latin typeface="Times New Roman" pitchFamily="18" charset="0"/>
                <a:cs typeface="Times New Roman" pitchFamily="18" charset="0"/>
              </a:rPr>
              <a:t>pulse can be felt by the fingers on a point where an artery crosses a bone close to the surface of the skin</a:t>
            </a:r>
            <a:r>
              <a:rPr lang="en-US" sz="4000" dirty="0" smtClean="0">
                <a:latin typeface="Times New Roman" pitchFamily="18" charset="0"/>
                <a:cs typeface="Times New Roman" pitchFamily="18" charset="0"/>
              </a:rPr>
              <a:t>.</a:t>
            </a:r>
            <a:endParaRPr lang="ru-RU" sz="4000" dirty="0" smtClean="0">
              <a:latin typeface="Times New Roman" pitchFamily="18" charset="0"/>
              <a:cs typeface="Times New Roman" pitchFamily="18" charset="0"/>
            </a:endParaRPr>
          </a:p>
          <a:p>
            <a:pPr>
              <a:lnSpc>
                <a:spcPct val="170000"/>
              </a:lnSpc>
              <a:spcBef>
                <a:spcPts val="0"/>
              </a:spcBef>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Abnormal heart rhythm</a:t>
            </a:r>
            <a:br>
              <a:rPr lang="en-US" b="1" dirty="0"/>
            </a:br>
            <a:endParaRPr lang="ru-RU" dirty="0"/>
          </a:p>
        </p:txBody>
      </p:sp>
      <p:sp>
        <p:nvSpPr>
          <p:cNvPr id="3" name="Объект 2"/>
          <p:cNvSpPr>
            <a:spLocks noGrp="1"/>
          </p:cNvSpPr>
          <p:nvPr>
            <p:ph sz="half" idx="1"/>
          </p:nvPr>
        </p:nvSpPr>
        <p:spPr/>
        <p:txBody>
          <a:bodyPr/>
          <a:lstStyle/>
          <a:p>
            <a:r>
              <a:rPr lang="en-US" dirty="0" smtClean="0"/>
              <a:t>Patient feels </a:t>
            </a:r>
            <a:r>
              <a:rPr lang="en-US" dirty="0"/>
              <a:t>interruption in work of heart</a:t>
            </a:r>
            <a:endParaRPr lang="ru-RU" dirty="0"/>
          </a:p>
        </p:txBody>
      </p:sp>
      <p:sp>
        <p:nvSpPr>
          <p:cNvPr id="4" name="Объект 3"/>
          <p:cNvSpPr>
            <a:spLocks noGrp="1"/>
          </p:cNvSpPr>
          <p:nvPr>
            <p:ph sz="half" idx="2"/>
          </p:nvPr>
        </p:nvSpPr>
        <p:spPr/>
        <p:txBody>
          <a:bodyPr/>
          <a:lstStyle/>
          <a:p>
            <a:r>
              <a:rPr lang="en-US" dirty="0">
                <a:latin typeface="Times New Roman" pitchFamily="18" charset="0"/>
                <a:cs typeface="Times New Roman" pitchFamily="18" charset="0"/>
              </a:rPr>
              <a:t>Deviations from normal heart rhythm are called  </a:t>
            </a:r>
            <a:br>
              <a:rPr lang="en-US" dirty="0">
                <a:latin typeface="Times New Roman" pitchFamily="18" charset="0"/>
                <a:cs typeface="Times New Roman" pitchFamily="18" charset="0"/>
              </a:rPr>
            </a:br>
            <a:r>
              <a:rPr lang="en-US" b="1" dirty="0">
                <a:latin typeface="Times New Roman" pitchFamily="18" charset="0"/>
                <a:cs typeface="Times New Roman" pitchFamily="18" charset="0"/>
              </a:rPr>
              <a:t>arrhythmia</a:t>
            </a:r>
            <a:r>
              <a:rPr lang="en-US" dirty="0">
                <a:latin typeface="Times New Roman" pitchFamily="18" charset="0"/>
                <a:cs typeface="Times New Roman" pitchFamily="18" charset="0"/>
              </a:rPr>
              <a:t>.</a:t>
            </a:r>
          </a:p>
          <a:p>
            <a:endParaRPr lang="ru-RU" dirty="0"/>
          </a:p>
        </p:txBody>
      </p:sp>
    </p:spTree>
    <p:extLst>
      <p:ext uri="{BB962C8B-B14F-4D97-AF65-F5344CB8AC3E}">
        <p14:creationId xmlns:p14="http://schemas.microsoft.com/office/powerpoint/2010/main" val="7636217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467600" cy="1268760"/>
          </a:xfrm>
        </p:spPr>
        <p:txBody>
          <a:bodyPr>
            <a:normAutofit fontScale="90000"/>
          </a:bodyPr>
          <a:lstStyle/>
          <a:p>
            <a:pPr algn="ctr"/>
            <a:r>
              <a:rPr lang="en-US" b="1" dirty="0" smtClean="0">
                <a:solidFill>
                  <a:schemeClr val="tx1"/>
                </a:solidFill>
              </a:rPr>
              <a:t>Standard of nursing Care:</a:t>
            </a:r>
            <a:r>
              <a:rPr lang="ru-RU" b="1" i="1" dirty="0" smtClean="0"/>
              <a:t/>
            </a:r>
            <a:br>
              <a:rPr lang="ru-RU" b="1" i="1" dirty="0" smtClean="0"/>
            </a:br>
            <a:endParaRPr lang="ru-RU" dirty="0"/>
          </a:p>
        </p:txBody>
      </p:sp>
      <p:sp>
        <p:nvSpPr>
          <p:cNvPr id="3" name="Содержимое 2"/>
          <p:cNvSpPr>
            <a:spLocks noGrp="1"/>
          </p:cNvSpPr>
          <p:nvPr>
            <p:ph sz="quarter" idx="1"/>
          </p:nvPr>
        </p:nvSpPr>
        <p:spPr>
          <a:xfrm>
            <a:off x="285720" y="714356"/>
            <a:ext cx="8501122" cy="6143644"/>
          </a:xfrm>
          <a:solidFill>
            <a:schemeClr val="bg2"/>
          </a:solidFill>
        </p:spPr>
        <p:txBody>
          <a:bodyPr>
            <a:noAutofit/>
          </a:bodyPr>
          <a:lstStyle/>
          <a:p>
            <a:pPr marL="457200" lvl="0" indent="-457200">
              <a:lnSpc>
                <a:spcPct val="120000"/>
              </a:lnSpc>
              <a:buFont typeface="+mj-lt"/>
              <a:buAutoNum type="arabicPeriod"/>
            </a:pPr>
            <a:r>
              <a:rPr lang="en-US" sz="2000" b="1" dirty="0" smtClean="0">
                <a:latin typeface="Times New Roman" pitchFamily="18" charset="0"/>
                <a:cs typeface="Times New Roman" pitchFamily="18" charset="0"/>
              </a:rPr>
              <a:t>Physical Examination </a:t>
            </a:r>
            <a:r>
              <a:rPr lang="en-US" sz="2000" dirty="0">
                <a:latin typeface="Times New Roman" pitchFamily="18" charset="0"/>
                <a:cs typeface="Times New Roman" pitchFamily="18" charset="0"/>
              </a:rPr>
              <a:t>(collection of </a:t>
            </a:r>
            <a:r>
              <a:rPr lang="en-US" sz="2000" dirty="0" smtClean="0">
                <a:latin typeface="Times New Roman" pitchFamily="18" charset="0"/>
                <a:cs typeface="Times New Roman" pitchFamily="18" charset="0"/>
              </a:rPr>
              <a:t>information, Regular measurement of the basic hemodynamic parameters - blood pressure and pulse)</a:t>
            </a:r>
            <a:endParaRPr lang="ru-RU" sz="2000" dirty="0" smtClean="0">
              <a:latin typeface="Times New Roman" pitchFamily="18" charset="0"/>
              <a:cs typeface="Times New Roman" pitchFamily="18" charset="0"/>
            </a:endParaRPr>
          </a:p>
          <a:p>
            <a:pPr marL="457200" lvl="0" indent="-457200">
              <a:lnSpc>
                <a:spcPct val="120000"/>
              </a:lnSpc>
              <a:buFont typeface="+mj-lt"/>
              <a:buAutoNum type="arabicPeriod"/>
            </a:pPr>
            <a:r>
              <a:rPr lang="en-US" sz="2000" b="1" dirty="0" smtClean="0">
                <a:latin typeface="Times New Roman" pitchFamily="18" charset="0"/>
                <a:cs typeface="Times New Roman" pitchFamily="18" charset="0"/>
              </a:rPr>
              <a:t>Diagnostic Studies </a:t>
            </a:r>
            <a:r>
              <a:rPr lang="en-US" sz="2000" dirty="0" smtClean="0">
                <a:latin typeface="Times New Roman" pitchFamily="18" charset="0"/>
                <a:cs typeface="Times New Roman" pitchFamily="18" charset="0"/>
              </a:rPr>
              <a:t>(preparation for instrumental laboratory and studies)</a:t>
            </a:r>
            <a:endParaRPr lang="ru-RU" sz="2000" dirty="0" smtClean="0">
              <a:latin typeface="Times New Roman" pitchFamily="18" charset="0"/>
              <a:cs typeface="Times New Roman" pitchFamily="18" charset="0"/>
            </a:endParaRPr>
          </a:p>
          <a:p>
            <a:pPr marL="457200" lvl="0" indent="-457200">
              <a:lnSpc>
                <a:spcPct val="120000"/>
              </a:lnSpc>
              <a:buFont typeface="+mj-lt"/>
              <a:buAutoNum type="arabicPeriod"/>
            </a:pPr>
            <a:r>
              <a:rPr lang="en-US" sz="2000" b="1" dirty="0" smtClean="0">
                <a:latin typeface="Times New Roman" pitchFamily="18" charset="0"/>
                <a:cs typeface="Times New Roman" pitchFamily="18" charset="0"/>
              </a:rPr>
              <a:t>Psychological support</a:t>
            </a:r>
            <a:r>
              <a:rPr lang="ru-RU" sz="2000"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Creation of psychological comfort by the hospital staff  in the medical ward</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Creation of psychological comfort for relatives of the patient.</a:t>
            </a:r>
            <a:r>
              <a:rPr lang="ru-RU" sz="2000" dirty="0" smtClean="0">
                <a:latin typeface="Times New Roman" pitchFamily="18" charset="0"/>
                <a:cs typeface="Times New Roman" pitchFamily="18" charset="0"/>
              </a:rPr>
              <a:t>)</a:t>
            </a:r>
          </a:p>
          <a:p>
            <a:pPr marL="457200" indent="-457200">
              <a:lnSpc>
                <a:spcPct val="120000"/>
              </a:lnSpc>
              <a:buFont typeface="+mj-lt"/>
              <a:buAutoNum type="arabicPeriod"/>
            </a:pPr>
            <a:r>
              <a:rPr lang="en-US" sz="2000" b="1" dirty="0" smtClean="0">
                <a:latin typeface="Times New Roman" pitchFamily="18" charset="0"/>
                <a:cs typeface="Times New Roman" pitchFamily="18" charset="0"/>
              </a:rPr>
              <a:t>Control</a:t>
            </a:r>
            <a:r>
              <a:rPr lang="ru-RU"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of physical activity in accordance with its tolerance</a:t>
            </a:r>
            <a:r>
              <a:rPr lang="ru-RU" sz="2000"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a:t>
            </a:r>
            <a:r>
              <a:rPr lang="en-US" sz="2000" dirty="0">
                <a:latin typeface="Times New Roman" pitchFamily="18" charset="0"/>
                <a:cs typeface="Times New Roman" pitchFamily="18" charset="0"/>
              </a:rPr>
              <a:t>Check the position of the patient's body in </a:t>
            </a:r>
            <a:r>
              <a:rPr lang="en-US" sz="2000" dirty="0" smtClean="0">
                <a:latin typeface="Times New Roman" pitchFamily="18" charset="0"/>
                <a:cs typeface="Times New Roman" pitchFamily="18" charset="0"/>
              </a:rPr>
              <a:t>bed</a:t>
            </a:r>
            <a:r>
              <a:rPr lang="ru-RU"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Therapeutic </a:t>
            </a:r>
            <a:r>
              <a:rPr lang="en-US" sz="2000" dirty="0" smtClean="0">
                <a:latin typeface="Times New Roman" pitchFamily="18" charset="0"/>
                <a:cs typeface="Times New Roman" pitchFamily="18" charset="0"/>
              </a:rPr>
              <a:t>exercises</a:t>
            </a:r>
            <a:r>
              <a:rPr lang="ru-RU" sz="2000" dirty="0" smtClean="0">
                <a:latin typeface="Times New Roman" pitchFamily="18" charset="0"/>
                <a:cs typeface="Times New Roman" pitchFamily="18" charset="0"/>
              </a:rPr>
              <a:t>).</a:t>
            </a:r>
          </a:p>
          <a:p>
            <a:pPr marL="457200" indent="-457200">
              <a:lnSpc>
                <a:spcPct val="120000"/>
              </a:lnSpc>
              <a:buFont typeface="+mj-lt"/>
              <a:buAutoNum type="arabicPeriod"/>
            </a:pPr>
            <a:r>
              <a:rPr lang="en-US" sz="2000" b="1" dirty="0" smtClean="0">
                <a:latin typeface="Times New Roman" pitchFamily="18" charset="0"/>
                <a:cs typeface="Times New Roman" pitchFamily="18" charset="0"/>
              </a:rPr>
              <a:t>Nursing care for edema</a:t>
            </a:r>
            <a:r>
              <a:rPr lang="ru-RU"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Determination of water </a:t>
            </a:r>
            <a:r>
              <a:rPr lang="en-US" sz="2000" dirty="0" smtClean="0">
                <a:latin typeface="Times New Roman" pitchFamily="18" charset="0"/>
                <a:cs typeface="Times New Roman" pitchFamily="18" charset="0"/>
              </a:rPr>
              <a:t>balance</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Weighing</a:t>
            </a:r>
            <a:r>
              <a:rPr lang="ru-RU"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the </a:t>
            </a:r>
            <a:r>
              <a:rPr lang="en-US" sz="2000" dirty="0" smtClean="0">
                <a:latin typeface="Times New Roman" pitchFamily="18" charset="0"/>
                <a:cs typeface="Times New Roman" pitchFamily="18" charset="0"/>
              </a:rPr>
              <a:t>patient</a:t>
            </a:r>
            <a:r>
              <a:rPr lang="ru-RU"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Total care for skin on the feet</a:t>
            </a:r>
            <a:r>
              <a:rPr lang="ru-RU" sz="2000" dirty="0" smtClean="0">
                <a:latin typeface="Times New Roman" pitchFamily="18" charset="0"/>
                <a:cs typeface="Times New Roman" pitchFamily="18" charset="0"/>
              </a:rPr>
              <a:t>).</a:t>
            </a:r>
          </a:p>
          <a:p>
            <a:pPr marL="457200" lvl="0" indent="-457200">
              <a:lnSpc>
                <a:spcPct val="120000"/>
              </a:lnSpc>
              <a:buFont typeface="+mj-lt"/>
              <a:buAutoNum type="arabicPeriod"/>
            </a:pPr>
            <a:r>
              <a:rPr lang="en-US" sz="2000" b="1" dirty="0" smtClean="0">
                <a:latin typeface="Times New Roman" pitchFamily="18" charset="0"/>
                <a:cs typeface="Times New Roman" pitchFamily="18" charset="0"/>
              </a:rPr>
              <a:t>Pharmacological therapy</a:t>
            </a:r>
            <a:r>
              <a:rPr lang="ru-RU" sz="2000"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Control of the regular intake of medicines</a:t>
            </a:r>
            <a:r>
              <a:rPr lang="ru-RU" sz="2000" dirty="0" smtClean="0">
                <a:latin typeface="Times New Roman" pitchFamily="18" charset="0"/>
                <a:cs typeface="Times New Roman" pitchFamily="18" charset="0"/>
              </a:rPr>
              <a:t>).</a:t>
            </a:r>
          </a:p>
          <a:p>
            <a:pPr marL="457200" lvl="0" indent="-457200">
              <a:lnSpc>
                <a:spcPct val="120000"/>
              </a:lnSpc>
              <a:buFont typeface="+mj-lt"/>
              <a:buAutoNum type="arabicPeriod"/>
            </a:pPr>
            <a:r>
              <a:rPr lang="en-US" sz="2000" b="1" dirty="0" smtClean="0">
                <a:latin typeface="Times New Roman" pitchFamily="18" charset="0"/>
                <a:cs typeface="Times New Roman" pitchFamily="18" charset="0"/>
              </a:rPr>
              <a:t>Nutrition</a:t>
            </a:r>
            <a:r>
              <a:rPr lang="ru-RU" sz="2000"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diet </a:t>
            </a:r>
            <a:r>
              <a:rPr lang="ru-RU"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10</a:t>
            </a:r>
            <a:r>
              <a:rPr lang="ru-RU" sz="2000" dirty="0" smtClean="0">
                <a:latin typeface="Times New Roman" pitchFamily="18" charset="0"/>
                <a:cs typeface="Times New Roman" pitchFamily="18" charset="0"/>
              </a:rPr>
              <a:t>).</a:t>
            </a:r>
            <a:endParaRPr lang="ru-RU" sz="2000" i="1" dirty="0" smtClean="0">
              <a:latin typeface="Times New Roman" pitchFamily="18" charset="0"/>
              <a:cs typeface="Times New Roman" pitchFamily="18" charset="0"/>
            </a:endParaRPr>
          </a:p>
          <a:p>
            <a:pPr marL="457200" lvl="0" indent="-457200">
              <a:lnSpc>
                <a:spcPct val="120000"/>
              </a:lnSpc>
              <a:buFont typeface="+mj-lt"/>
              <a:buAutoNum type="arabicPeriod"/>
            </a:pPr>
            <a:r>
              <a:rPr lang="en-US" sz="2000" b="1" dirty="0" smtClean="0">
                <a:latin typeface="Times New Roman" pitchFamily="18" charset="0"/>
                <a:cs typeface="Times New Roman" pitchFamily="18" charset="0"/>
              </a:rPr>
              <a:t>Advice to patient </a:t>
            </a:r>
            <a:r>
              <a:rPr lang="en-US" sz="2000" dirty="0" smtClean="0">
                <a:latin typeface="Times New Roman" pitchFamily="18" charset="0"/>
                <a:cs typeface="Times New Roman" pitchFamily="18" charset="0"/>
              </a:rPr>
              <a:t>(Education)</a:t>
            </a:r>
            <a:r>
              <a:rPr lang="ru-RU" sz="2000" dirty="0" smtClean="0">
                <a:latin typeface="Times New Roman" pitchFamily="18" charset="0"/>
                <a:cs typeface="Times New Roman" pitchFamily="18" charset="0"/>
              </a:rPr>
              <a:t>.</a:t>
            </a:r>
            <a:endParaRPr lang="ru-RU" sz="2000" b="1" i="1" dirty="0" smtClean="0">
              <a:latin typeface="Times New Roman" pitchFamily="18" charset="0"/>
              <a:cs typeface="Times New Roman" pitchFamily="18" charset="0"/>
            </a:endParaRPr>
          </a:p>
          <a:p>
            <a:pPr marL="457200" lvl="0" indent="-457200">
              <a:lnSpc>
                <a:spcPct val="120000"/>
              </a:lnSpc>
              <a:buFont typeface="+mj-lt"/>
              <a:buAutoNum type="arabicPeriod"/>
            </a:pPr>
            <a:r>
              <a:rPr lang="en-US" sz="2000" b="1" dirty="0" smtClean="0">
                <a:latin typeface="Times New Roman" pitchFamily="18" charset="0"/>
                <a:cs typeface="Times New Roman" pitchFamily="18" charset="0"/>
              </a:rPr>
              <a:t>First Aid &amp; Emergencies </a:t>
            </a:r>
            <a:r>
              <a:rPr lang="en-US" sz="2000" dirty="0" smtClean="0">
                <a:latin typeface="Times New Roman" pitchFamily="18" charset="0"/>
                <a:cs typeface="Times New Roman" pitchFamily="18" charset="0"/>
              </a:rPr>
              <a:t>(</a:t>
            </a:r>
            <a:r>
              <a:rPr lang="ru-RU" sz="2000" dirty="0" err="1" smtClean="0">
                <a:latin typeface="Times New Roman" pitchFamily="18" charset="0"/>
                <a:cs typeface="Times New Roman" pitchFamily="18" charset="0"/>
              </a:rPr>
              <a:t>predoctor</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care</a:t>
            </a:r>
            <a:r>
              <a:rPr lang="en-US" sz="2000" dirty="0" smtClean="0">
                <a:latin typeface="Times New Roman" pitchFamily="18" charset="0"/>
                <a:cs typeface="Times New Roman" pitchFamily="18" charset="0"/>
              </a:rPr>
              <a:t>)</a:t>
            </a:r>
            <a:r>
              <a:rPr lang="ru-RU" sz="20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22900212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282154"/>
          </a:xfrm>
        </p:spPr>
        <p:txBody>
          <a:bodyPr>
            <a:noAutofit/>
          </a:bodyPr>
          <a:lstStyle/>
          <a:p>
            <a:r>
              <a:rPr lang="en-US" sz="2800" b="1" dirty="0"/>
              <a:t>Sites for taking </a:t>
            </a:r>
            <a:r>
              <a:rPr lang="en-US" sz="2800" b="1" dirty="0" smtClean="0"/>
              <a:t>pulse</a:t>
            </a:r>
            <a:r>
              <a:rPr lang="ru-RU" sz="2800" b="1" dirty="0"/>
              <a:t>.</a:t>
            </a:r>
            <a:r>
              <a:rPr lang="ru-RU" sz="2800" b="1" dirty="0" smtClean="0"/>
              <a:t/>
            </a:r>
            <a:br>
              <a:rPr lang="ru-RU" sz="2800" b="1" dirty="0" smtClean="0"/>
            </a:br>
            <a:r>
              <a:rPr lang="en-US" sz="2800" b="1" dirty="0" smtClean="0"/>
              <a:t>The </a:t>
            </a:r>
            <a:r>
              <a:rPr lang="en-US" sz="2800" b="1" dirty="0"/>
              <a:t>pulse may be felt at: </a:t>
            </a:r>
            <a:r>
              <a:rPr lang="ru-RU" sz="2800" dirty="0"/>
              <a:t/>
            </a:r>
            <a:br>
              <a:rPr lang="ru-RU" sz="2800" dirty="0"/>
            </a:br>
            <a:endParaRPr lang="ru-RU" sz="2800" dirty="0"/>
          </a:p>
        </p:txBody>
      </p:sp>
      <p:sp>
        <p:nvSpPr>
          <p:cNvPr id="3" name="Объект 2"/>
          <p:cNvSpPr>
            <a:spLocks noGrp="1"/>
          </p:cNvSpPr>
          <p:nvPr>
            <p:ph sz="half" idx="1"/>
          </p:nvPr>
        </p:nvSpPr>
        <p:spPr>
          <a:xfrm>
            <a:off x="323528" y="1340768"/>
            <a:ext cx="5112568" cy="5184576"/>
          </a:xfrm>
        </p:spPr>
        <p:txBody>
          <a:bodyPr>
            <a:normAutofit fontScale="70000" lnSpcReduction="20000"/>
          </a:bodyPr>
          <a:lstStyle/>
          <a:p>
            <a:pPr marL="0" indent="0">
              <a:lnSpc>
                <a:spcPct val="170000"/>
              </a:lnSpc>
              <a:spcBef>
                <a:spcPts val="0"/>
              </a:spcBef>
              <a:buNone/>
            </a:pPr>
            <a:r>
              <a:rPr lang="en-US" dirty="0" smtClean="0">
                <a:latin typeface="Times New Roman" pitchFamily="18" charset="0"/>
                <a:cs typeface="Times New Roman" pitchFamily="18" charset="0"/>
              </a:rPr>
              <a:t>1</a:t>
            </a:r>
            <a:r>
              <a:rPr lang="en-US" dirty="0">
                <a:latin typeface="Times New Roman" pitchFamily="18" charset="0"/>
                <a:cs typeface="Times New Roman" pitchFamily="18" charset="0"/>
              </a:rPr>
              <a:t>. The radial artery in front of the wrist. </a:t>
            </a:r>
            <a:endParaRPr lang="ru-RU" dirty="0">
              <a:latin typeface="Times New Roman" pitchFamily="18" charset="0"/>
              <a:cs typeface="Times New Roman" pitchFamily="18" charset="0"/>
            </a:endParaRPr>
          </a:p>
          <a:p>
            <a:pPr marL="0" indent="0">
              <a:lnSpc>
                <a:spcPct val="170000"/>
              </a:lnSpc>
              <a:spcBef>
                <a:spcPts val="0"/>
              </a:spcBef>
              <a:buNone/>
            </a:pPr>
            <a:r>
              <a:rPr lang="en-US" dirty="0">
                <a:latin typeface="Times New Roman" pitchFamily="18" charset="0"/>
                <a:cs typeface="Times New Roman" pitchFamily="18" charset="0"/>
              </a:rPr>
              <a:t>2. Temporal artery over the temporal bone.</a:t>
            </a:r>
            <a:endParaRPr lang="ru-RU" dirty="0">
              <a:latin typeface="Times New Roman" pitchFamily="18" charset="0"/>
              <a:cs typeface="Times New Roman" pitchFamily="18" charset="0"/>
            </a:endParaRPr>
          </a:p>
          <a:p>
            <a:pPr marL="0" indent="0">
              <a:lnSpc>
                <a:spcPct val="170000"/>
              </a:lnSpc>
              <a:spcBef>
                <a:spcPts val="0"/>
              </a:spcBef>
              <a:buNone/>
            </a:pPr>
            <a:r>
              <a:rPr lang="en-US" dirty="0">
                <a:latin typeface="Times New Roman" pitchFamily="18" charset="0"/>
                <a:cs typeface="Times New Roman" pitchFamily="18" charset="0"/>
              </a:rPr>
              <a:t>3. Carotid artery at the sides of the neck. </a:t>
            </a:r>
            <a:endParaRPr lang="ru-RU" dirty="0">
              <a:latin typeface="Times New Roman" pitchFamily="18" charset="0"/>
              <a:cs typeface="Times New Roman" pitchFamily="18" charset="0"/>
            </a:endParaRPr>
          </a:p>
          <a:p>
            <a:pPr marL="0" indent="0">
              <a:lnSpc>
                <a:spcPct val="170000"/>
              </a:lnSpc>
              <a:spcBef>
                <a:spcPts val="0"/>
              </a:spcBef>
              <a:buNone/>
            </a:pPr>
            <a:r>
              <a:rPr lang="en-US" dirty="0">
                <a:latin typeface="Times New Roman" pitchFamily="18" charset="0"/>
                <a:cs typeface="Times New Roman" pitchFamily="18" charset="0"/>
              </a:rPr>
              <a:t>4. The brachial artery above the elbow and in </a:t>
            </a:r>
            <a:r>
              <a:rPr lang="en-US" dirty="0" smtClean="0">
                <a:latin typeface="Times New Roman" pitchFamily="18" charset="0"/>
                <a:cs typeface="Times New Roman" pitchFamily="18" charset="0"/>
              </a:rPr>
              <a:t>th</a:t>
            </a:r>
            <a:r>
              <a:rPr lang="en-US" dirty="0">
                <a:latin typeface="Times New Roman" pitchFamily="18" charset="0"/>
                <a:cs typeface="Times New Roman" pitchFamily="18" charset="0"/>
              </a:rPr>
              <a:t>e</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antecubital</a:t>
            </a:r>
            <a:r>
              <a:rPr lang="en-US" dirty="0">
                <a:latin typeface="Times New Roman" pitchFamily="18" charset="0"/>
                <a:cs typeface="Times New Roman" pitchFamily="18" charset="0"/>
              </a:rPr>
              <a:t> fossa (inner part of the elbow). </a:t>
            </a:r>
            <a:endParaRPr lang="ru-RU" dirty="0">
              <a:latin typeface="Times New Roman" pitchFamily="18" charset="0"/>
              <a:cs typeface="Times New Roman" pitchFamily="18" charset="0"/>
            </a:endParaRPr>
          </a:p>
          <a:p>
            <a:pPr marL="0" indent="0">
              <a:lnSpc>
                <a:spcPct val="170000"/>
              </a:lnSpc>
              <a:spcBef>
                <a:spcPts val="0"/>
              </a:spcBef>
              <a:buNone/>
            </a:pPr>
            <a:r>
              <a:rPr lang="en-US" dirty="0">
                <a:latin typeface="Times New Roman" pitchFamily="18" charset="0"/>
                <a:cs typeface="Times New Roman" pitchFamily="18" charset="0"/>
              </a:rPr>
              <a:t>5. Femoral artery in the groin.</a:t>
            </a:r>
            <a:endParaRPr lang="ru-RU" dirty="0">
              <a:latin typeface="Times New Roman" pitchFamily="18" charset="0"/>
              <a:cs typeface="Times New Roman" pitchFamily="18" charset="0"/>
            </a:endParaRPr>
          </a:p>
          <a:p>
            <a:pPr marL="0" indent="0">
              <a:lnSpc>
                <a:spcPct val="170000"/>
              </a:lnSpc>
              <a:spcBef>
                <a:spcPts val="0"/>
              </a:spcBef>
              <a:buNone/>
            </a:pPr>
            <a:r>
              <a:rPr lang="en-US" dirty="0">
                <a:latin typeface="Times New Roman" pitchFamily="18" charset="0"/>
                <a:cs typeface="Times New Roman" pitchFamily="18" charset="0"/>
              </a:rPr>
              <a:t>6. </a:t>
            </a:r>
            <a:r>
              <a:rPr lang="en-US" dirty="0" err="1">
                <a:latin typeface="Times New Roman" pitchFamily="18" charset="0"/>
                <a:cs typeface="Times New Roman" pitchFamily="18" charset="0"/>
              </a:rPr>
              <a:t>Poplitial</a:t>
            </a:r>
            <a:r>
              <a:rPr lang="en-US" dirty="0">
                <a:latin typeface="Times New Roman" pitchFamily="18" charset="0"/>
                <a:cs typeface="Times New Roman" pitchFamily="18" charset="0"/>
              </a:rPr>
              <a:t> artery in the </a:t>
            </a:r>
            <a:r>
              <a:rPr lang="en-US" dirty="0" err="1">
                <a:latin typeface="Times New Roman" pitchFamily="18" charset="0"/>
                <a:cs typeface="Times New Roman" pitchFamily="18" charset="0"/>
              </a:rPr>
              <a:t>poplitial</a:t>
            </a:r>
            <a:r>
              <a:rPr lang="en-US" dirty="0">
                <a:latin typeface="Times New Roman" pitchFamily="18" charset="0"/>
                <a:cs typeface="Times New Roman" pitchFamily="18" charset="0"/>
              </a:rPr>
              <a:t> fossa (back of the knee).</a:t>
            </a:r>
            <a:endParaRPr lang="ru-RU" dirty="0">
              <a:latin typeface="Times New Roman" pitchFamily="18" charset="0"/>
              <a:cs typeface="Times New Roman" pitchFamily="18" charset="0"/>
            </a:endParaRPr>
          </a:p>
          <a:p>
            <a:pPr marL="0" indent="0">
              <a:lnSpc>
                <a:spcPct val="170000"/>
              </a:lnSpc>
              <a:spcBef>
                <a:spcPts val="0"/>
              </a:spcBef>
              <a:buNone/>
            </a:pPr>
            <a:r>
              <a:rPr lang="en-US" dirty="0">
                <a:latin typeface="Times New Roman" pitchFamily="18" charset="0"/>
                <a:cs typeface="Times New Roman" pitchFamily="18" charset="0"/>
              </a:rPr>
              <a:t>7. The </a:t>
            </a:r>
            <a:r>
              <a:rPr lang="en-US" dirty="0" err="1">
                <a:latin typeface="Times New Roman" pitchFamily="18" charset="0"/>
                <a:cs typeface="Times New Roman" pitchFamily="18" charset="0"/>
              </a:rPr>
              <a:t>dorsalis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pedis</a:t>
            </a:r>
            <a:r>
              <a:rPr lang="en-US" dirty="0">
                <a:latin typeface="Times New Roman" pitchFamily="18" charset="0"/>
                <a:cs typeface="Times New Roman" pitchFamily="18" charset="0"/>
              </a:rPr>
              <a:t> artery on the foot. </a:t>
            </a:r>
            <a:endParaRPr lang="ru-RU" dirty="0">
              <a:latin typeface="Times New Roman" pitchFamily="18" charset="0"/>
              <a:cs typeface="Times New Roman" pitchFamily="18" charset="0"/>
            </a:endParaRPr>
          </a:p>
          <a:p>
            <a:pPr marL="0" indent="0">
              <a:lnSpc>
                <a:spcPct val="170000"/>
              </a:lnSpc>
              <a:spcBef>
                <a:spcPts val="0"/>
              </a:spcBef>
              <a:buNone/>
            </a:pPr>
            <a:r>
              <a:rPr lang="en-US" dirty="0">
                <a:latin typeface="Times New Roman" pitchFamily="18" charset="0"/>
                <a:cs typeface="Times New Roman" pitchFamily="18" charset="0"/>
              </a:rPr>
              <a:t>8. The posterior </a:t>
            </a:r>
            <a:r>
              <a:rPr lang="en-US" dirty="0" err="1">
                <a:latin typeface="Times New Roman" pitchFamily="18" charset="0"/>
                <a:cs typeface="Times New Roman" pitchFamily="18" charset="0"/>
              </a:rPr>
              <a:t>tibial</a:t>
            </a:r>
            <a:r>
              <a:rPr lang="en-US" dirty="0">
                <a:latin typeface="Times New Roman" pitchFamily="18" charset="0"/>
                <a:cs typeface="Times New Roman" pitchFamily="18" charset="0"/>
              </a:rPr>
              <a:t> artery behind the medial malleolus. </a:t>
            </a:r>
            <a:endParaRPr lang="ru-RU" dirty="0">
              <a:latin typeface="Times New Roman" pitchFamily="18" charset="0"/>
              <a:cs typeface="Times New Roman" pitchFamily="18" charset="0"/>
            </a:endParaRPr>
          </a:p>
        </p:txBody>
      </p:sp>
      <p:sp>
        <p:nvSpPr>
          <p:cNvPr id="4" name="Объект 3"/>
          <p:cNvSpPr>
            <a:spLocks noGrp="1"/>
          </p:cNvSpPr>
          <p:nvPr>
            <p:ph sz="half" idx="2"/>
          </p:nvPr>
        </p:nvSpPr>
        <p:spPr>
          <a:xfrm>
            <a:off x="6516216" y="188640"/>
            <a:ext cx="2170584" cy="5937523"/>
          </a:xfrm>
        </p:spPr>
        <p:txBody>
          <a:bodyPr>
            <a:normAutofit fontScale="70000" lnSpcReduction="20000"/>
          </a:bodyPr>
          <a:lstStyle/>
          <a:p>
            <a:pPr marL="0" indent="0">
              <a:buNone/>
            </a:pPr>
            <a:endParaRPr lang="ru-RU" sz="1200" dirty="0">
              <a:latin typeface="Times New Roman" pitchFamily="18" charset="0"/>
              <a:cs typeface="Times New Roman" pitchFamily="18" charset="0"/>
            </a:endParaRPr>
          </a:p>
        </p:txBody>
      </p:sp>
      <p:pic>
        <p:nvPicPr>
          <p:cNvPr id="2050" name="Picture 2" descr="http://armymedical.tpub.com/MD0531/MD05310068i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8562" y="1700809"/>
            <a:ext cx="3507879" cy="5157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6726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half" idx="1"/>
          </p:nvPr>
        </p:nvSpPr>
        <p:spPr/>
        <p:txBody>
          <a:bodyPr/>
          <a:lstStyle/>
          <a:p>
            <a:endParaRPr lang="ru-RU"/>
          </a:p>
        </p:txBody>
      </p:sp>
      <p:sp>
        <p:nvSpPr>
          <p:cNvPr id="4" name="Содержимое 3"/>
          <p:cNvSpPr>
            <a:spLocks noGrp="1"/>
          </p:cNvSpPr>
          <p:nvPr>
            <p:ph sz="half" idx="2"/>
          </p:nvPr>
        </p:nvSpPr>
        <p:spPr/>
        <p:txBody>
          <a:bodyPr/>
          <a:lstStyle/>
          <a:p>
            <a:endParaRPr lang="ru-RU"/>
          </a:p>
        </p:txBody>
      </p:sp>
      <p:pic>
        <p:nvPicPr>
          <p:cNvPr id="5" name="Picture 2" descr="https://im0-tub-ru.yandex.net/i?id=a35fadf792be5ba00a0f777d1e05ca81-l&amp;n=13"/>
          <p:cNvPicPr>
            <a:picLocks noChangeAspect="1" noChangeArrowheads="1"/>
          </p:cNvPicPr>
          <p:nvPr/>
        </p:nvPicPr>
        <p:blipFill>
          <a:blip r:embed="rId2"/>
          <a:srcRect/>
          <a:stretch>
            <a:fillRect/>
          </a:stretch>
        </p:blipFill>
        <p:spPr bwMode="auto">
          <a:xfrm>
            <a:off x="1785918" y="428604"/>
            <a:ext cx="5619750" cy="6019801"/>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39784"/>
          </a:xfrm>
        </p:spPr>
        <p:txBody>
          <a:bodyPr>
            <a:normAutofit/>
          </a:bodyPr>
          <a:lstStyle/>
          <a:p>
            <a:r>
              <a:rPr lang="en-US" b="1" dirty="0" smtClean="0"/>
              <a:t>Palpation of pulse</a:t>
            </a:r>
            <a:endParaRPr lang="ru-RU" b="1" dirty="0"/>
          </a:p>
        </p:txBody>
      </p:sp>
      <p:sp>
        <p:nvSpPr>
          <p:cNvPr id="4" name="Содержимое 3"/>
          <p:cNvSpPr>
            <a:spLocks noGrp="1"/>
          </p:cNvSpPr>
          <p:nvPr>
            <p:ph sz="half" idx="2"/>
          </p:nvPr>
        </p:nvSpPr>
        <p:spPr>
          <a:xfrm>
            <a:off x="500034" y="1142984"/>
            <a:ext cx="8358246" cy="5357850"/>
          </a:xfrm>
          <a:solidFill>
            <a:schemeClr val="accent1">
              <a:lumMod val="20000"/>
              <a:lumOff val="80000"/>
            </a:schemeClr>
          </a:solidFill>
        </p:spPr>
        <p:txBody>
          <a:bodyPr>
            <a:normAutofit lnSpcReduction="10000"/>
          </a:bodyPr>
          <a:lstStyle/>
          <a:p>
            <a:pPr>
              <a:spcBef>
                <a:spcPts val="0"/>
              </a:spcBef>
            </a:pPr>
            <a:r>
              <a:rPr lang="en-US" dirty="0" smtClean="0">
                <a:latin typeface="Times New Roman" pitchFamily="18" charset="0"/>
                <a:cs typeface="Times New Roman" pitchFamily="18" charset="0"/>
              </a:rPr>
              <a:t>Palpation of the pulse is a simple and quick method study of cardiac activity, does not require special equipment.</a:t>
            </a:r>
          </a:p>
          <a:p>
            <a:pPr>
              <a:spcBef>
                <a:spcPts val="0"/>
              </a:spcBef>
            </a:pPr>
            <a:endParaRPr lang="en-US" dirty="0">
              <a:latin typeface="Times New Roman" pitchFamily="18" charset="0"/>
              <a:cs typeface="Times New Roman" pitchFamily="18" charset="0"/>
            </a:endParaRPr>
          </a:p>
          <a:p>
            <a:pPr marL="0" indent="0">
              <a:buNone/>
            </a:pPr>
            <a:r>
              <a:rPr lang="en-US" b="1" dirty="0">
                <a:latin typeface="Times New Roman" pitchFamily="18" charset="0"/>
                <a:cs typeface="Times New Roman" pitchFamily="18" charset="0"/>
              </a:rPr>
              <a:t>Characteristics of the Pulse</a:t>
            </a:r>
            <a:r>
              <a:rPr lang="en-US"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Before assessing the pulse, nurse must </a:t>
            </a:r>
            <a:r>
              <a:rPr lang="en-US" dirty="0" smtClean="0">
                <a:latin typeface="Times New Roman" pitchFamily="18" charset="0"/>
                <a:cs typeface="Times New Roman" pitchFamily="18" charset="0"/>
              </a:rPr>
              <a:t>determine </a:t>
            </a:r>
            <a:r>
              <a:rPr lang="en-US" dirty="0">
                <a:latin typeface="Times New Roman" pitchFamily="18" charset="0"/>
                <a:cs typeface="Times New Roman" pitchFamily="18" charset="0"/>
              </a:rPr>
              <a:t>the </a:t>
            </a:r>
            <a:r>
              <a:rPr lang="en-US" b="1" dirty="0">
                <a:latin typeface="Times New Roman" pitchFamily="18" charset="0"/>
                <a:cs typeface="Times New Roman" pitchFamily="18" charset="0"/>
              </a:rPr>
              <a:t>normal characteristics of a </a:t>
            </a:r>
            <a:r>
              <a:rPr lang="en-US" b="1" dirty="0" smtClean="0">
                <a:latin typeface="Times New Roman" pitchFamily="18" charset="0"/>
                <a:cs typeface="Times New Roman" pitchFamily="18" charset="0"/>
              </a:rPr>
              <a:t>pulse</a:t>
            </a:r>
            <a:r>
              <a:rPr lang="ru-RU" b="1" dirty="0" smtClean="0">
                <a:latin typeface="Times New Roman" pitchFamily="18" charset="0"/>
                <a:cs typeface="Times New Roman" pitchFamily="18" charset="0"/>
              </a:rPr>
              <a:t>:</a:t>
            </a:r>
          </a:p>
          <a:p>
            <a:r>
              <a:rPr lang="en-US" b="1" dirty="0" smtClean="0">
                <a:latin typeface="Times New Roman" pitchFamily="18" charset="0"/>
                <a:cs typeface="Times New Roman" pitchFamily="18" charset="0"/>
              </a:rPr>
              <a:t>the symmetry of the pulse</a:t>
            </a:r>
            <a:endParaRPr lang="ru-RU"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rhythm, </a:t>
            </a:r>
            <a:endParaRPr lang="ru-RU"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the </a:t>
            </a:r>
            <a:r>
              <a:rPr lang="en-US" b="1" dirty="0">
                <a:latin typeface="Times New Roman" pitchFamily="18" charset="0"/>
                <a:cs typeface="Times New Roman" pitchFamily="18" charset="0"/>
              </a:rPr>
              <a:t>rate, </a:t>
            </a:r>
            <a:endParaRPr lang="ru-RU"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volume </a:t>
            </a:r>
            <a:endParaRPr lang="ru-RU"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tension</a:t>
            </a:r>
            <a:r>
              <a:rPr lang="en-US" b="1" dirty="0">
                <a:latin typeface="Times New Roman" pitchFamily="18" charset="0"/>
                <a:cs typeface="Times New Roman" pitchFamily="18" charset="0"/>
              </a:rPr>
              <a:t>.</a:t>
            </a:r>
            <a:endParaRPr lang="ru-RU" b="1" dirty="0">
              <a:latin typeface="Times New Roman" pitchFamily="18" charset="0"/>
              <a:cs typeface="Times New Roman" pitchFamily="18" charset="0"/>
            </a:endParaRPr>
          </a:p>
          <a:p>
            <a:pPr>
              <a:spcBef>
                <a:spcPts val="0"/>
              </a:spcBef>
            </a:pPr>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285728"/>
            <a:ext cx="8229600" cy="5768997"/>
          </a:xfrm>
        </p:spPr>
        <p:txBody>
          <a:bodyPr>
            <a:normAutofit fontScale="62500" lnSpcReduction="20000"/>
          </a:bodyPr>
          <a:lstStyle/>
          <a:p>
            <a:pPr marL="0" indent="0">
              <a:buNone/>
            </a:pPr>
            <a:r>
              <a:rPr lang="en-US" b="1" dirty="0" smtClean="0">
                <a:latin typeface="Times New Roman" panose="02020603050405020304" pitchFamily="18" charset="0"/>
                <a:cs typeface="Times New Roman" panose="02020603050405020304" pitchFamily="18" charset="0"/>
              </a:rPr>
              <a:t>MONITORING </a:t>
            </a:r>
            <a:r>
              <a:rPr lang="en-US" b="1" dirty="0">
                <a:latin typeface="Times New Roman" panose="02020603050405020304" pitchFamily="18" charset="0"/>
                <a:cs typeface="Times New Roman" panose="02020603050405020304" pitchFamily="18" charset="0"/>
              </a:rPr>
              <a:t>AND CARE FOR PATIENTS WITH DISEASES OF THE CIRCULATORY SYSTEM</a:t>
            </a:r>
            <a:endParaRPr lang="ru-RU" dirty="0">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CONTROL QUESTION</a:t>
            </a:r>
            <a:endParaRPr lang="ru-RU"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The main complaints of patients with diseases of the circulatory system.</a:t>
            </a:r>
            <a:endParaRPr lang="ru-RU"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Characteristics of pain in the heart region.</a:t>
            </a:r>
            <a:endParaRPr lang="ru-RU"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Signs of cardiac edema.</a:t>
            </a:r>
            <a:endParaRPr lang="ru-RU"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Cavity edema. Type cavity edema.</a:t>
            </a:r>
            <a:endParaRPr lang="ru-RU"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Blood Pressure, Systolic and Diastolic pressure, Pulse pressure.</a:t>
            </a:r>
            <a:endParaRPr lang="ru-RU"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Abnormal heart rhythm.</a:t>
            </a:r>
            <a:endParaRPr lang="ru-RU"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Standard of nursing Care patients with diseases of the circulatory system.</a:t>
            </a:r>
            <a:endParaRPr lang="ru-RU" dirty="0">
              <a:latin typeface="Times New Roman" panose="02020603050405020304" pitchFamily="18" charset="0"/>
              <a:cs typeface="Times New Roman" panose="02020603050405020304" pitchFamily="18" charset="0"/>
            </a:endParaRPr>
          </a:p>
          <a:p>
            <a:pPr lvl="0"/>
            <a:r>
              <a:rPr lang="ru-RU" dirty="0">
                <a:latin typeface="Times New Roman" panose="02020603050405020304" pitchFamily="18" charset="0"/>
                <a:cs typeface="Times New Roman" panose="02020603050405020304" pitchFamily="18" charset="0"/>
              </a:rPr>
              <a:t>А</a:t>
            </a:r>
            <a:r>
              <a:rPr lang="en-US" dirty="0" err="1">
                <a:latin typeface="Times New Roman" panose="02020603050405020304" pitchFamily="18" charset="0"/>
                <a:cs typeface="Times New Roman" panose="02020603050405020304" pitchFamily="18" charset="0"/>
              </a:rPr>
              <a:t>rterial</a:t>
            </a:r>
            <a:r>
              <a:rPr lang="en-US" dirty="0">
                <a:latin typeface="Times New Roman" panose="02020603050405020304" pitchFamily="18" charset="0"/>
                <a:cs typeface="Times New Roman" panose="02020603050405020304" pitchFamily="18" charset="0"/>
              </a:rPr>
              <a:t> pulse. Characteristics of the Pulse: the rate, rhythm, volume, tension. </a:t>
            </a:r>
            <a:endParaRPr lang="ru-RU"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Nursing care for edema (Determination of water balance; Weighing the patient; Total care for skin on the feet).</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PRACTICAL SKILLS</a:t>
            </a:r>
            <a:endParaRPr lang="ru-RU"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Palpation of pulse. </a:t>
            </a:r>
            <a:endParaRPr lang="ru-RU"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Technique of determination of the pulse on the carotid artery.</a:t>
            </a:r>
            <a:endParaRPr lang="ru-RU"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Measurement blood pressure.</a:t>
            </a:r>
            <a:endParaRPr lang="ru-RU" dirty="0">
              <a:latin typeface="Times New Roman" panose="02020603050405020304" pitchFamily="18" charset="0"/>
              <a:cs typeface="Times New Roman" panose="02020603050405020304" pitchFamily="18" charset="0"/>
            </a:endParaRP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357166"/>
            <a:ext cx="6000792" cy="6215106"/>
          </a:xfrm>
          <a:solidFill>
            <a:schemeClr val="accent1">
              <a:lumMod val="20000"/>
              <a:lumOff val="80000"/>
            </a:schemeClr>
          </a:solidFill>
        </p:spPr>
        <p:txBody>
          <a:bodyPr>
            <a:normAutofit fontScale="92500" lnSpcReduction="20000"/>
          </a:bodyPr>
          <a:lstStyle/>
          <a:p>
            <a:pPr>
              <a:buNone/>
            </a:pPr>
            <a:r>
              <a:rPr lang="en-US" b="1" dirty="0" smtClean="0">
                <a:latin typeface="Times New Roman" pitchFamily="18" charset="0"/>
                <a:cs typeface="Times New Roman" pitchFamily="18" charset="0"/>
              </a:rPr>
              <a:t>Symmetry of the pulse</a:t>
            </a:r>
          </a:p>
          <a:p>
            <a:pPr>
              <a:buNone/>
            </a:pPr>
            <a:r>
              <a:rPr lang="en-US" dirty="0" smtClean="0">
                <a:latin typeface="Times New Roman" pitchFamily="18" charset="0"/>
                <a:cs typeface="Times New Roman" pitchFamily="18" charset="0"/>
              </a:rPr>
              <a:t>Pulse can be symmetric and asymmetric. </a:t>
            </a:r>
            <a:endParaRPr lang="en-US" b="1"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In norm pulse wave should be the </a:t>
            </a:r>
            <a:r>
              <a:rPr lang="en-US" sz="2800" b="1" dirty="0" smtClean="0">
                <a:latin typeface="Times New Roman" pitchFamily="18" charset="0"/>
                <a:cs typeface="Times New Roman" pitchFamily="18" charset="0"/>
              </a:rPr>
              <a:t>symmetric</a:t>
            </a:r>
            <a:r>
              <a:rPr lang="en-US" sz="2800" dirty="0" smtClean="0">
                <a:latin typeface="Times New Roman" pitchFamily="18" charset="0"/>
                <a:cs typeface="Times New Roman" pitchFamily="18" charset="0"/>
              </a:rPr>
              <a:t> (same) on symmetrical arteries. </a:t>
            </a:r>
          </a:p>
          <a:p>
            <a:pPr>
              <a:buNone/>
            </a:pPr>
            <a:r>
              <a:rPr lang="en-US" sz="2800" dirty="0" smtClean="0">
                <a:latin typeface="Times New Roman" pitchFamily="18" charset="0"/>
                <a:cs typeface="Times New Roman" pitchFamily="18" charset="0"/>
              </a:rPr>
              <a:t>In pathology of the pulse may be </a:t>
            </a:r>
            <a:r>
              <a:rPr lang="en-US" sz="2800" b="1" dirty="0" smtClean="0">
                <a:latin typeface="Times New Roman" pitchFamily="18" charset="0"/>
                <a:cs typeface="Times New Roman" pitchFamily="18" charset="0"/>
              </a:rPr>
              <a:t>asymmetrical </a:t>
            </a:r>
            <a:r>
              <a:rPr lang="en-US" sz="2800" dirty="0" smtClean="0">
                <a:latin typeface="Times New Roman" pitchFamily="18" charset="0"/>
                <a:cs typeface="Times New Roman" pitchFamily="18" charset="0"/>
              </a:rPr>
              <a:t>(different) on symmetrical arteries. </a:t>
            </a:r>
          </a:p>
          <a:p>
            <a:pPr>
              <a:buNone/>
            </a:pPr>
            <a:r>
              <a:rPr lang="en-US" sz="2800" dirty="0" smtClean="0">
                <a:latin typeface="Times New Roman" pitchFamily="18" charset="0"/>
                <a:cs typeface="Times New Roman" pitchFamily="18" charset="0"/>
              </a:rPr>
              <a:t>In this case we are talking about only about the weakening of the pulse on one of the arteries.</a:t>
            </a:r>
          </a:p>
          <a:p>
            <a:pPr>
              <a:buNone/>
            </a:pPr>
            <a:r>
              <a:rPr lang="en-US" sz="2800" i="1" dirty="0" smtClean="0">
                <a:latin typeface="Times New Roman" pitchFamily="18" charset="0"/>
                <a:cs typeface="Times New Roman" pitchFamily="18" charset="0"/>
              </a:rPr>
              <a:t>The asymmetry of the pulse. Reasons: poor circulation as a result of atherosclerosis of this artery or compression from the outside.</a:t>
            </a:r>
            <a:endParaRPr lang="ru-RU" sz="2800" i="1" dirty="0">
              <a:latin typeface="Times New Roman" pitchFamily="18" charset="0"/>
              <a:cs typeface="Times New Roman" pitchFamily="18" charset="0"/>
            </a:endParaRPr>
          </a:p>
        </p:txBody>
      </p:sp>
      <p:pic>
        <p:nvPicPr>
          <p:cNvPr id="37890" name="Picture 2" descr="https://classconnection.s3.amazonaws.com/849/flashcards/350849/jpg/artery_map1323049985811.jpg"/>
          <p:cNvPicPr>
            <a:picLocks noChangeAspect="1" noChangeArrowheads="1"/>
          </p:cNvPicPr>
          <p:nvPr/>
        </p:nvPicPr>
        <p:blipFill>
          <a:blip r:embed="rId2"/>
          <a:srcRect/>
          <a:stretch>
            <a:fillRect/>
          </a:stretch>
        </p:blipFill>
        <p:spPr bwMode="auto">
          <a:xfrm>
            <a:off x="6500826" y="0"/>
            <a:ext cx="2643174" cy="3929066"/>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229600" cy="4525963"/>
          </a:xfrm>
          <a:solidFill>
            <a:schemeClr val="accent1">
              <a:lumMod val="20000"/>
              <a:lumOff val="80000"/>
            </a:schemeClr>
          </a:solidFill>
        </p:spPr>
        <p:txBody>
          <a:bodyPr>
            <a:noAutofit/>
          </a:bodyPr>
          <a:lstStyle/>
          <a:p>
            <a:pPr algn="ctr">
              <a:buNone/>
            </a:pPr>
            <a:r>
              <a:rPr lang="en-US" sz="2400" b="1" dirty="0" smtClean="0">
                <a:latin typeface="Times New Roman" pitchFamily="18" charset="0"/>
                <a:cs typeface="Times New Roman" pitchFamily="18" charset="0"/>
              </a:rPr>
              <a:t>Rhythm </a:t>
            </a:r>
            <a:endParaRPr lang="ru-RU" sz="2400" b="1"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Rhythm refers to the regularity of beats. May be </a:t>
            </a:r>
            <a:r>
              <a:rPr lang="en-US" sz="2400" b="1" i="1" dirty="0" smtClean="0">
                <a:latin typeface="Times New Roman" pitchFamily="18" charset="0"/>
                <a:cs typeface="Times New Roman" pitchFamily="18" charset="0"/>
              </a:rPr>
              <a:t>regular </a:t>
            </a:r>
            <a:r>
              <a:rPr lang="en-US" sz="2400" dirty="0" smtClean="0">
                <a:latin typeface="Times New Roman" pitchFamily="18" charset="0"/>
                <a:cs typeface="Times New Roman" pitchFamily="18" charset="0"/>
              </a:rPr>
              <a:t>and </a:t>
            </a:r>
            <a:r>
              <a:rPr lang="en-US" sz="2400" b="1" dirty="0" smtClean="0">
                <a:latin typeface="Times New Roman" pitchFamily="18" charset="0"/>
                <a:cs typeface="Times New Roman" pitchFamily="18" charset="0"/>
              </a:rPr>
              <a:t>irregular Rhythm of the pulse.</a:t>
            </a:r>
            <a:endParaRPr lang="ru-RU"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Normally the heart beats are spaced at equal intervals and they are said to be </a:t>
            </a:r>
            <a:r>
              <a:rPr lang="en-US" sz="2400" b="1" dirty="0" smtClean="0">
                <a:latin typeface="Times New Roman" pitchFamily="18" charset="0"/>
                <a:cs typeface="Times New Roman" pitchFamily="18" charset="0"/>
              </a:rPr>
              <a:t>regular</a:t>
            </a:r>
            <a:r>
              <a:rPr lang="en-US" sz="2400" dirty="0" smtClean="0">
                <a:latin typeface="Times New Roman" pitchFamily="18" charset="0"/>
                <a:cs typeface="Times New Roman" pitchFamily="18" charset="0"/>
              </a:rPr>
              <a:t>. </a:t>
            </a:r>
          </a:p>
          <a:p>
            <a:r>
              <a:rPr lang="en-US" sz="2400" b="1" dirty="0" smtClean="0">
                <a:latin typeface="Times New Roman" pitchFamily="18" charset="0"/>
                <a:cs typeface="Times New Roman" pitchFamily="18" charset="0"/>
              </a:rPr>
              <a:t>Regular rhythm </a:t>
            </a:r>
            <a:r>
              <a:rPr lang="en-US" sz="2400" dirty="0" smtClean="0">
                <a:latin typeface="Times New Roman" pitchFamily="18" charset="0"/>
                <a:cs typeface="Times New Roman" pitchFamily="18" charset="0"/>
              </a:rPr>
              <a:t>- interval between heartbeats same.</a:t>
            </a:r>
            <a:endParaRPr lang="ru-RU"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Irregular rhythm </a:t>
            </a:r>
            <a:r>
              <a:rPr lang="en-US" sz="2400" dirty="0" smtClean="0">
                <a:latin typeface="Times New Roman" pitchFamily="18" charset="0"/>
                <a:cs typeface="Times New Roman" pitchFamily="18" charset="0"/>
              </a:rPr>
              <a:t>- interval between heartbeats different. </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If an irregularity is present, the pulse should be counted for one full minute. </a:t>
            </a:r>
            <a:endParaRPr lang="ru-RU" sz="24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
            </a:r>
            <a:br>
              <a:rPr lang="ru-RU" dirty="0"/>
            </a:br>
            <a:endParaRPr lang="ru-RU" dirty="0"/>
          </a:p>
        </p:txBody>
      </p:sp>
      <p:sp>
        <p:nvSpPr>
          <p:cNvPr id="4" name="Содержимое 3"/>
          <p:cNvSpPr>
            <a:spLocks noGrp="1"/>
          </p:cNvSpPr>
          <p:nvPr>
            <p:ph sz="half" idx="2"/>
          </p:nvPr>
        </p:nvSpPr>
        <p:spPr>
          <a:xfrm>
            <a:off x="500034" y="428604"/>
            <a:ext cx="8143932" cy="4857784"/>
          </a:xfrm>
          <a:solidFill>
            <a:schemeClr val="accent1">
              <a:lumMod val="20000"/>
              <a:lumOff val="80000"/>
            </a:schemeClr>
          </a:solidFill>
        </p:spPr>
        <p:txBody>
          <a:bodyPr>
            <a:normAutofit/>
          </a:bodyPr>
          <a:lstStyle/>
          <a:p>
            <a:pPr algn="ctr">
              <a:buNone/>
            </a:pPr>
            <a:r>
              <a:rPr lang="en-US" b="1" dirty="0" smtClean="0"/>
              <a:t>Rate</a:t>
            </a:r>
            <a:endParaRPr lang="ru-RU" b="1" dirty="0" smtClean="0"/>
          </a:p>
          <a:p>
            <a:r>
              <a:rPr lang="en-US" dirty="0" smtClean="0">
                <a:latin typeface="Times New Roman" pitchFamily="18" charset="0"/>
                <a:cs typeface="Times New Roman" pitchFamily="18" charset="0"/>
              </a:rPr>
              <a:t>Rate is the number of pulse beats in a minute. The normal rate in the resting adult is 60 to </a:t>
            </a:r>
            <a:r>
              <a:rPr lang="ru-RU" dirty="0" smtClean="0">
                <a:latin typeface="Times New Roman" pitchFamily="18" charset="0"/>
                <a:cs typeface="Times New Roman" pitchFamily="18" charset="0"/>
              </a:rPr>
              <a:t>100 </a:t>
            </a:r>
            <a:r>
              <a:rPr lang="en-US" dirty="0" smtClean="0">
                <a:latin typeface="Times New Roman" pitchFamily="18" charset="0"/>
                <a:cs typeface="Times New Roman" pitchFamily="18" charset="0"/>
              </a:rPr>
              <a:t>per minute</a:t>
            </a:r>
            <a:r>
              <a:rPr lang="ru-RU" dirty="0" smtClean="0">
                <a:latin typeface="Times New Roman" pitchFamily="18" charset="0"/>
                <a:cs typeface="Times New Roman" pitchFamily="18" charset="0"/>
              </a:rPr>
              <a:t> «</a:t>
            </a:r>
            <a:r>
              <a:rPr lang="en-US" b="1" dirty="0" err="1" smtClean="0"/>
              <a:t>normocardia</a:t>
            </a:r>
            <a:r>
              <a:rPr lang="ru-RU" b="1" dirty="0" smtClean="0"/>
              <a:t>»</a:t>
            </a:r>
            <a:r>
              <a:rPr lang="en-US"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 pulse rate over </a:t>
            </a:r>
            <a:r>
              <a:rPr lang="ru-RU" dirty="0" smtClean="0">
                <a:latin typeface="Times New Roman" pitchFamily="18" charset="0"/>
                <a:cs typeface="Times New Roman" pitchFamily="18" charset="0"/>
              </a:rPr>
              <a:t>100 </a:t>
            </a:r>
            <a:r>
              <a:rPr lang="en-US" dirty="0" smtClean="0">
                <a:latin typeface="Times New Roman" pitchFamily="18" charset="0"/>
                <a:cs typeface="Times New Roman" pitchFamily="18" charset="0"/>
              </a:rPr>
              <a:t>per minute is referred to be "</a:t>
            </a:r>
            <a:r>
              <a:rPr lang="en-US" b="1" dirty="0" smtClean="0">
                <a:latin typeface="Times New Roman" pitchFamily="18" charset="0"/>
                <a:cs typeface="Times New Roman" pitchFamily="18" charset="0"/>
              </a:rPr>
              <a:t>tachycardia</a:t>
            </a:r>
            <a:r>
              <a:rPr lang="en-US"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 pulse rate below 60 per minute in an adult is referred to be "</a:t>
            </a:r>
            <a:r>
              <a:rPr lang="en-US" b="1" dirty="0" err="1" smtClean="0">
                <a:latin typeface="Times New Roman" pitchFamily="18" charset="0"/>
                <a:cs typeface="Times New Roman" pitchFamily="18" charset="0"/>
              </a:rPr>
              <a:t>bradycardia</a:t>
            </a:r>
            <a:r>
              <a:rPr lang="en-US"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789856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800" dirty="0"/>
              <a:t>The factors causing variations in pulse rate are: </a:t>
            </a:r>
            <a:r>
              <a:rPr lang="ru-RU" sz="2800" dirty="0"/>
              <a:t/>
            </a:r>
            <a:br>
              <a:rPr lang="ru-RU" sz="2800" dirty="0"/>
            </a:br>
            <a:endParaRPr lang="ru-RU" sz="2800" dirty="0"/>
          </a:p>
        </p:txBody>
      </p:sp>
      <p:sp>
        <p:nvSpPr>
          <p:cNvPr id="3" name="Объект 2"/>
          <p:cNvSpPr>
            <a:spLocks noGrp="1"/>
          </p:cNvSpPr>
          <p:nvPr>
            <p:ph sz="half" idx="1"/>
          </p:nvPr>
        </p:nvSpPr>
        <p:spPr>
          <a:xfrm>
            <a:off x="142844" y="980728"/>
            <a:ext cx="8786874" cy="5662982"/>
          </a:xfrm>
        </p:spPr>
        <p:txBody>
          <a:bodyPr>
            <a:normAutofit fontScale="40000" lnSpcReduction="20000"/>
          </a:bodyPr>
          <a:lstStyle/>
          <a:p>
            <a:pPr lvl="0">
              <a:lnSpc>
                <a:spcPct val="120000"/>
              </a:lnSpc>
            </a:pPr>
            <a:r>
              <a:rPr lang="en-US" sz="3000" b="1" i="1" dirty="0" smtClean="0">
                <a:latin typeface="Times New Roman" pitchFamily="18" charset="0"/>
                <a:cs typeface="Times New Roman" pitchFamily="18" charset="0"/>
              </a:rPr>
              <a:t>Age</a:t>
            </a:r>
            <a:r>
              <a:rPr lang="en-US" sz="3000" b="1" i="1" dirty="0">
                <a:latin typeface="Times New Roman" pitchFamily="18" charset="0"/>
                <a:cs typeface="Times New Roman" pitchFamily="18" charset="0"/>
              </a:rPr>
              <a:t>:</a:t>
            </a:r>
            <a:r>
              <a:rPr lang="en-US" sz="3000" dirty="0">
                <a:latin typeface="Times New Roman" pitchFamily="18" charset="0"/>
                <a:cs typeface="Times New Roman" pitchFamily="18" charset="0"/>
              </a:rPr>
              <a:t> The very young have a rapid pulse rate. The adults have a normal range of 70 to 80 per minute. The very old have relatively slow pulse rate. </a:t>
            </a:r>
            <a:endParaRPr lang="ru-RU" sz="3000" dirty="0">
              <a:latin typeface="Times New Roman" pitchFamily="18" charset="0"/>
              <a:cs typeface="Times New Roman" pitchFamily="18" charset="0"/>
            </a:endParaRPr>
          </a:p>
          <a:p>
            <a:pPr>
              <a:lnSpc>
                <a:spcPct val="120000"/>
              </a:lnSpc>
            </a:pPr>
            <a:r>
              <a:rPr lang="en-US" sz="3000" dirty="0">
                <a:latin typeface="Times New Roman" pitchFamily="18" charset="0"/>
                <a:cs typeface="Times New Roman" pitchFamily="18" charset="0"/>
              </a:rPr>
              <a:t>Before birth - 140 to 150 per minute, 130 to 150 per minute. </a:t>
            </a:r>
            <a:endParaRPr lang="ru-RU" sz="3000" dirty="0">
              <a:latin typeface="Times New Roman" pitchFamily="18" charset="0"/>
              <a:cs typeface="Times New Roman" pitchFamily="18" charset="0"/>
            </a:endParaRPr>
          </a:p>
          <a:p>
            <a:pPr>
              <a:lnSpc>
                <a:spcPct val="120000"/>
              </a:lnSpc>
            </a:pPr>
            <a:r>
              <a:rPr lang="en-US" sz="3000" dirty="0">
                <a:latin typeface="Times New Roman" pitchFamily="18" charset="0"/>
                <a:cs typeface="Times New Roman" pitchFamily="18" charset="0"/>
              </a:rPr>
              <a:t>At birth (Newborn) - 115 to 130 per minute.</a:t>
            </a:r>
            <a:endParaRPr lang="ru-RU" sz="3000" dirty="0">
              <a:latin typeface="Times New Roman" pitchFamily="18" charset="0"/>
              <a:cs typeface="Times New Roman" pitchFamily="18" charset="0"/>
            </a:endParaRPr>
          </a:p>
          <a:p>
            <a:pPr>
              <a:lnSpc>
                <a:spcPct val="120000"/>
              </a:lnSpc>
            </a:pPr>
            <a:r>
              <a:rPr lang="en-US" sz="3000" dirty="0">
                <a:latin typeface="Times New Roman" pitchFamily="18" charset="0"/>
                <a:cs typeface="Times New Roman" pitchFamily="18" charset="0"/>
              </a:rPr>
              <a:t>First year - 100 to 115 per minute. </a:t>
            </a:r>
            <a:endParaRPr lang="ru-RU" sz="3000" dirty="0">
              <a:latin typeface="Times New Roman" pitchFamily="18" charset="0"/>
              <a:cs typeface="Times New Roman" pitchFamily="18" charset="0"/>
            </a:endParaRPr>
          </a:p>
          <a:p>
            <a:pPr>
              <a:lnSpc>
                <a:spcPct val="120000"/>
              </a:lnSpc>
            </a:pPr>
            <a:r>
              <a:rPr lang="en-US" sz="3000" dirty="0">
                <a:latin typeface="Times New Roman" pitchFamily="18" charset="0"/>
                <a:cs typeface="Times New Roman" pitchFamily="18" charset="0"/>
              </a:rPr>
              <a:t>Second year - 90 to 100 per minute. </a:t>
            </a:r>
            <a:endParaRPr lang="ru-RU" sz="3000" dirty="0">
              <a:latin typeface="Times New Roman" pitchFamily="18" charset="0"/>
              <a:cs typeface="Times New Roman" pitchFamily="18" charset="0"/>
            </a:endParaRPr>
          </a:p>
          <a:p>
            <a:pPr>
              <a:lnSpc>
                <a:spcPct val="120000"/>
              </a:lnSpc>
            </a:pPr>
            <a:r>
              <a:rPr lang="en-US" sz="3000" dirty="0">
                <a:latin typeface="Times New Roman" pitchFamily="18" charset="0"/>
                <a:cs typeface="Times New Roman" pitchFamily="18" charset="0"/>
              </a:rPr>
              <a:t>Third year - 86 to 90 per minute. </a:t>
            </a:r>
            <a:endParaRPr lang="ru-RU" sz="3000" dirty="0">
              <a:latin typeface="Times New Roman" pitchFamily="18" charset="0"/>
              <a:cs typeface="Times New Roman" pitchFamily="18" charset="0"/>
            </a:endParaRPr>
          </a:p>
          <a:p>
            <a:pPr>
              <a:lnSpc>
                <a:spcPct val="120000"/>
              </a:lnSpc>
            </a:pPr>
            <a:r>
              <a:rPr lang="en-US" sz="3000" dirty="0">
                <a:latin typeface="Times New Roman" pitchFamily="18" charset="0"/>
                <a:cs typeface="Times New Roman" pitchFamily="18" charset="0"/>
              </a:rPr>
              <a:t>4 to 8 years - 80 to 86 per minute. </a:t>
            </a:r>
            <a:endParaRPr lang="ru-RU" sz="3000" dirty="0">
              <a:latin typeface="Times New Roman" pitchFamily="18" charset="0"/>
              <a:cs typeface="Times New Roman" pitchFamily="18" charset="0"/>
            </a:endParaRPr>
          </a:p>
          <a:p>
            <a:pPr>
              <a:lnSpc>
                <a:spcPct val="120000"/>
              </a:lnSpc>
            </a:pPr>
            <a:r>
              <a:rPr lang="en-US" sz="3000" dirty="0">
                <a:latin typeface="Times New Roman" pitchFamily="18" charset="0"/>
                <a:cs typeface="Times New Roman" pitchFamily="18" charset="0"/>
              </a:rPr>
              <a:t>8 to 15 years - 70 to 80 per minute.</a:t>
            </a:r>
            <a:endParaRPr lang="ru-RU" sz="3000" dirty="0">
              <a:latin typeface="Times New Roman" pitchFamily="18" charset="0"/>
              <a:cs typeface="Times New Roman" pitchFamily="18" charset="0"/>
            </a:endParaRPr>
          </a:p>
          <a:p>
            <a:pPr>
              <a:lnSpc>
                <a:spcPct val="120000"/>
              </a:lnSpc>
            </a:pPr>
            <a:r>
              <a:rPr lang="en-US" sz="3000" dirty="0">
                <a:latin typeface="Times New Roman" pitchFamily="18" charset="0"/>
                <a:cs typeface="Times New Roman" pitchFamily="18" charset="0"/>
              </a:rPr>
              <a:t>Old age - 60 to 70 per minute.</a:t>
            </a:r>
            <a:endParaRPr lang="ru-RU" sz="3000" dirty="0">
              <a:latin typeface="Times New Roman" pitchFamily="18" charset="0"/>
              <a:cs typeface="Times New Roman" pitchFamily="18" charset="0"/>
            </a:endParaRPr>
          </a:p>
          <a:p>
            <a:pPr lvl="0">
              <a:lnSpc>
                <a:spcPct val="120000"/>
              </a:lnSpc>
            </a:pPr>
            <a:r>
              <a:rPr lang="en-US" sz="3000" b="1" i="1" dirty="0">
                <a:latin typeface="Times New Roman" pitchFamily="18" charset="0"/>
                <a:cs typeface="Times New Roman" pitchFamily="18" charset="0"/>
              </a:rPr>
              <a:t>Sex:</a:t>
            </a:r>
            <a:r>
              <a:rPr lang="en-US" sz="3000" dirty="0">
                <a:latin typeface="Times New Roman" pitchFamily="18" charset="0"/>
                <a:cs typeface="Times New Roman" pitchFamily="18" charset="0"/>
              </a:rPr>
              <a:t> The female has a slightly more rapid pulse than the male. </a:t>
            </a:r>
            <a:endParaRPr lang="ru-RU" sz="3000" dirty="0">
              <a:latin typeface="Times New Roman" pitchFamily="18" charset="0"/>
              <a:cs typeface="Times New Roman" pitchFamily="18" charset="0"/>
            </a:endParaRPr>
          </a:p>
          <a:p>
            <a:pPr lvl="0">
              <a:lnSpc>
                <a:spcPct val="120000"/>
              </a:lnSpc>
            </a:pPr>
            <a:r>
              <a:rPr lang="en-US" sz="3000" b="1" i="1" dirty="0">
                <a:latin typeface="Times New Roman" pitchFamily="18" charset="0"/>
                <a:cs typeface="Times New Roman" pitchFamily="18" charset="0"/>
              </a:rPr>
              <a:t>Physique:</a:t>
            </a:r>
            <a:r>
              <a:rPr lang="en-US" sz="3000" dirty="0">
                <a:latin typeface="Times New Roman" pitchFamily="18" charset="0"/>
                <a:cs typeface="Times New Roman" pitchFamily="18" charset="0"/>
              </a:rPr>
              <a:t> The short person with small body build has a slightly more rapid pulse than the tall heavy individual. </a:t>
            </a:r>
            <a:endParaRPr lang="ru-RU" sz="3000" dirty="0">
              <a:latin typeface="Times New Roman" pitchFamily="18" charset="0"/>
              <a:cs typeface="Times New Roman" pitchFamily="18" charset="0"/>
            </a:endParaRPr>
          </a:p>
          <a:p>
            <a:pPr lvl="0">
              <a:lnSpc>
                <a:spcPct val="120000"/>
              </a:lnSpc>
            </a:pPr>
            <a:r>
              <a:rPr lang="en-US" sz="3000" b="1" i="1" dirty="0">
                <a:latin typeface="Times New Roman" pitchFamily="18" charset="0"/>
                <a:cs typeface="Times New Roman" pitchFamily="18" charset="0"/>
              </a:rPr>
              <a:t>Exercise:</a:t>
            </a:r>
            <a:r>
              <a:rPr lang="en-US" sz="3000" dirty="0">
                <a:latin typeface="Times New Roman" pitchFamily="18" charset="0"/>
                <a:cs typeface="Times New Roman" pitchFamily="18" charset="0"/>
              </a:rPr>
              <a:t> Increased muscular activity will increase the pulse rate. </a:t>
            </a:r>
            <a:endParaRPr lang="ru-RU" sz="3000" dirty="0">
              <a:latin typeface="Times New Roman" pitchFamily="18" charset="0"/>
              <a:cs typeface="Times New Roman" pitchFamily="18" charset="0"/>
            </a:endParaRPr>
          </a:p>
          <a:p>
            <a:pPr lvl="0">
              <a:lnSpc>
                <a:spcPct val="120000"/>
              </a:lnSpc>
            </a:pPr>
            <a:r>
              <a:rPr lang="en-US" sz="3000" b="1" i="1" dirty="0">
                <a:latin typeface="Times New Roman" pitchFamily="18" charset="0"/>
                <a:cs typeface="Times New Roman" pitchFamily="18" charset="0"/>
              </a:rPr>
              <a:t>Food:</a:t>
            </a:r>
            <a:r>
              <a:rPr lang="en-US" sz="3000" dirty="0">
                <a:latin typeface="Times New Roman" pitchFamily="18" charset="0"/>
                <a:cs typeface="Times New Roman" pitchFamily="18" charset="0"/>
              </a:rPr>
              <a:t> Indigestion of food causes a slight increase in the pulse rate for several hours. </a:t>
            </a:r>
            <a:endParaRPr lang="ru-RU" sz="3000" dirty="0">
              <a:latin typeface="Times New Roman" pitchFamily="18" charset="0"/>
              <a:cs typeface="Times New Roman" pitchFamily="18" charset="0"/>
            </a:endParaRPr>
          </a:p>
          <a:p>
            <a:pPr lvl="0">
              <a:lnSpc>
                <a:spcPct val="120000"/>
              </a:lnSpc>
            </a:pPr>
            <a:r>
              <a:rPr lang="en-US" sz="3000" b="1" i="1" dirty="0">
                <a:latin typeface="Times New Roman" pitchFamily="18" charset="0"/>
                <a:cs typeface="Times New Roman" pitchFamily="18" charset="0"/>
              </a:rPr>
              <a:t>Posture:</a:t>
            </a:r>
            <a:r>
              <a:rPr lang="en-US" sz="3000" dirty="0">
                <a:latin typeface="Times New Roman" pitchFamily="18" charset="0"/>
                <a:cs typeface="Times New Roman" pitchFamily="18" charset="0"/>
              </a:rPr>
              <a:t> The pulse rate is higher when the body is in standing position than when in sitting or reclining position. </a:t>
            </a:r>
            <a:endParaRPr lang="ru-RU" sz="3000" dirty="0">
              <a:latin typeface="Times New Roman" pitchFamily="18" charset="0"/>
              <a:cs typeface="Times New Roman" pitchFamily="18" charset="0"/>
            </a:endParaRPr>
          </a:p>
          <a:p>
            <a:pPr lvl="0">
              <a:lnSpc>
                <a:spcPct val="120000"/>
              </a:lnSpc>
            </a:pPr>
            <a:r>
              <a:rPr lang="en-US" sz="3000" b="1" i="1" dirty="0">
                <a:latin typeface="Times New Roman" pitchFamily="18" charset="0"/>
                <a:cs typeface="Times New Roman" pitchFamily="18" charset="0"/>
              </a:rPr>
              <a:t>Emotions:</a:t>
            </a:r>
            <a:r>
              <a:rPr lang="en-US" sz="3000" dirty="0">
                <a:latin typeface="Times New Roman" pitchFamily="18" charset="0"/>
                <a:cs typeface="Times New Roman" pitchFamily="18" charset="0"/>
              </a:rPr>
              <a:t> Mental or emotional disturbances will increase pulse rate temporarily. </a:t>
            </a:r>
            <a:endParaRPr lang="ru-RU" sz="3000" dirty="0">
              <a:latin typeface="Times New Roman" pitchFamily="18" charset="0"/>
              <a:cs typeface="Times New Roman" pitchFamily="18" charset="0"/>
            </a:endParaRPr>
          </a:p>
          <a:p>
            <a:pPr lvl="0">
              <a:lnSpc>
                <a:spcPct val="120000"/>
              </a:lnSpc>
            </a:pPr>
            <a:r>
              <a:rPr lang="en-US" sz="3000" b="1" i="1" dirty="0">
                <a:latin typeface="Times New Roman" pitchFamily="18" charset="0"/>
                <a:cs typeface="Times New Roman" pitchFamily="18" charset="0"/>
              </a:rPr>
              <a:t>Application of heat:</a:t>
            </a:r>
            <a:r>
              <a:rPr lang="en-US" sz="3000" dirty="0">
                <a:latin typeface="Times New Roman" pitchFamily="18" charset="0"/>
                <a:cs typeface="Times New Roman" pitchFamily="18" charset="0"/>
              </a:rPr>
              <a:t> Application of heat can increase the pulse rate. </a:t>
            </a:r>
            <a:endParaRPr lang="ru-RU" sz="3000" dirty="0">
              <a:latin typeface="Times New Roman" pitchFamily="18" charset="0"/>
              <a:cs typeface="Times New Roman" pitchFamily="18" charset="0"/>
            </a:endParaRPr>
          </a:p>
          <a:p>
            <a:pPr lvl="0">
              <a:lnSpc>
                <a:spcPct val="120000"/>
              </a:lnSpc>
            </a:pPr>
            <a:r>
              <a:rPr lang="en-US" sz="3000" b="1" i="1" dirty="0">
                <a:latin typeface="Times New Roman" pitchFamily="18" charset="0"/>
                <a:cs typeface="Times New Roman" pitchFamily="18" charset="0"/>
              </a:rPr>
              <a:t>Pain:</a:t>
            </a:r>
            <a:r>
              <a:rPr lang="en-US" sz="3000" dirty="0">
                <a:latin typeface="Times New Roman" pitchFamily="18" charset="0"/>
                <a:cs typeface="Times New Roman" pitchFamily="18" charset="0"/>
              </a:rPr>
              <a:t> A client in the agony of pain will have increased pulse rate.</a:t>
            </a:r>
            <a:endParaRPr lang="ru-RU" sz="3000" dirty="0">
              <a:latin typeface="Times New Roman" pitchFamily="18" charset="0"/>
              <a:cs typeface="Times New Roman" pitchFamily="18" charset="0"/>
            </a:endParaRPr>
          </a:p>
          <a:p>
            <a:pPr lvl="0">
              <a:lnSpc>
                <a:spcPct val="120000"/>
              </a:lnSpc>
            </a:pPr>
            <a:r>
              <a:rPr lang="en-US" sz="3000" b="1" i="1" dirty="0">
                <a:latin typeface="Times New Roman" pitchFamily="18" charset="0"/>
                <a:cs typeface="Times New Roman" pitchFamily="18" charset="0"/>
              </a:rPr>
              <a:t>Increased body temperature: </a:t>
            </a:r>
            <a:r>
              <a:rPr lang="en-US" sz="3000" dirty="0">
                <a:latin typeface="Times New Roman" pitchFamily="18" charset="0"/>
                <a:cs typeface="Times New Roman" pitchFamily="18" charset="0"/>
              </a:rPr>
              <a:t>When the body temperature is elevated the pulse rate tends to rise. </a:t>
            </a:r>
            <a:endParaRPr lang="ru-RU" sz="3000" dirty="0">
              <a:latin typeface="Times New Roman" pitchFamily="18" charset="0"/>
              <a:cs typeface="Times New Roman" pitchFamily="18" charset="0"/>
            </a:endParaRPr>
          </a:p>
          <a:p>
            <a:pPr lvl="0">
              <a:lnSpc>
                <a:spcPct val="120000"/>
              </a:lnSpc>
            </a:pPr>
            <a:r>
              <a:rPr lang="en-US" sz="3000" b="1" i="1" dirty="0">
                <a:latin typeface="Times New Roman" pitchFamily="18" charset="0"/>
                <a:cs typeface="Times New Roman" pitchFamily="18" charset="0"/>
              </a:rPr>
              <a:t>Disease conditions:</a:t>
            </a:r>
            <a:r>
              <a:rPr lang="en-US" sz="3000" dirty="0">
                <a:latin typeface="Times New Roman" pitchFamily="18" charset="0"/>
                <a:cs typeface="Times New Roman" pitchFamily="18" charset="0"/>
              </a:rPr>
              <a:t> Loss of blood, injury to the viscera, shock etc., increase the pulse rate. Heart diseases, typhoid, infection etc., have a marked effect on the pulse rate. In heart diseases the pulse rate may be either rapid or slow according to of cardiac lesions. In typhoid fever, the pulse rate tends to be slow. </a:t>
            </a:r>
            <a:endParaRPr lang="ru-RU" sz="3000" dirty="0">
              <a:latin typeface="Times New Roman" pitchFamily="18" charset="0"/>
              <a:cs typeface="Times New Roman" pitchFamily="18" charset="0"/>
            </a:endParaRPr>
          </a:p>
          <a:p>
            <a:pPr lvl="0">
              <a:lnSpc>
                <a:spcPct val="120000"/>
              </a:lnSpc>
            </a:pPr>
            <a:r>
              <a:rPr lang="en-US" sz="3000" b="1" i="1" dirty="0">
                <a:latin typeface="Times New Roman" pitchFamily="18" charset="0"/>
                <a:cs typeface="Times New Roman" pitchFamily="18" charset="0"/>
              </a:rPr>
              <a:t>Drugs:</a:t>
            </a:r>
            <a:r>
              <a:rPr lang="en-US" sz="3000" dirty="0">
                <a:latin typeface="Times New Roman" pitchFamily="18" charset="0"/>
                <a:cs typeface="Times New Roman" pitchFamily="18" charset="0"/>
              </a:rPr>
              <a:t> Stimulant drugs e.g., caffeine, atropine, thyroid adrenaline etc., will raise the pulse rate. Administration of sedative drugs can reduce the pulse rate.</a:t>
            </a:r>
            <a:endParaRPr lang="ru-RU" sz="3000" dirty="0">
              <a:latin typeface="Times New Roman" pitchFamily="18" charset="0"/>
              <a:cs typeface="Times New Roman" pitchFamily="18" charset="0"/>
            </a:endParaRPr>
          </a:p>
          <a:p>
            <a:pPr lvl="0">
              <a:lnSpc>
                <a:spcPct val="120000"/>
              </a:lnSpc>
            </a:pPr>
            <a:r>
              <a:rPr lang="en-US" sz="3000" b="1" i="1" dirty="0">
                <a:latin typeface="Times New Roman" pitchFamily="18" charset="0"/>
                <a:cs typeface="Times New Roman" pitchFamily="18" charset="0"/>
              </a:rPr>
              <a:t>Cold applications:</a:t>
            </a:r>
            <a:r>
              <a:rPr lang="en-US" sz="3000" dirty="0">
                <a:latin typeface="Times New Roman" pitchFamily="18" charset="0"/>
                <a:cs typeface="Times New Roman" pitchFamily="18" charset="0"/>
              </a:rPr>
              <a:t> The cold applications can reduce the pulse rate. Hypothermia can reduce the pulse rate to a very lower rate. </a:t>
            </a:r>
            <a:endParaRPr lang="ru-RU" sz="3000"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006316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a:solidFill>
            <a:schemeClr val="accent1">
              <a:lumMod val="20000"/>
              <a:lumOff val="80000"/>
            </a:schemeClr>
          </a:solidFill>
        </p:spPr>
        <p:txBody>
          <a:bodyPr>
            <a:normAutofit fontScale="85000" lnSpcReduction="20000"/>
          </a:bodyPr>
          <a:lstStyle/>
          <a:p>
            <a:pPr algn="ctr">
              <a:lnSpc>
                <a:spcPct val="120000"/>
              </a:lnSpc>
              <a:buNone/>
            </a:pPr>
            <a:r>
              <a:rPr lang="en-US" b="1" dirty="0" smtClean="0">
                <a:latin typeface="Times New Roman" pitchFamily="18" charset="0"/>
                <a:cs typeface="Times New Roman" pitchFamily="18" charset="0"/>
              </a:rPr>
              <a:t>Volume </a:t>
            </a:r>
          </a:p>
          <a:p>
            <a:pPr>
              <a:lnSpc>
                <a:spcPct val="120000"/>
              </a:lnSpc>
            </a:pPr>
            <a:r>
              <a:rPr lang="en-US" dirty="0" smtClean="0">
                <a:latin typeface="Times New Roman" pitchFamily="18" charset="0"/>
                <a:cs typeface="Times New Roman" pitchFamily="18" charset="0"/>
              </a:rPr>
              <a:t>Volume refers to the fullness of the artery. It is the force of the blood felt at each beat. Volume depends upon the amount of blood in the arteries. </a:t>
            </a:r>
            <a:endParaRPr lang="ru-RU" dirty="0" smtClean="0">
              <a:latin typeface="Times New Roman" pitchFamily="18" charset="0"/>
              <a:cs typeface="Times New Roman" pitchFamily="18" charset="0"/>
            </a:endParaRPr>
          </a:p>
          <a:p>
            <a:pPr>
              <a:lnSpc>
                <a:spcPct val="120000"/>
              </a:lnSpc>
            </a:pPr>
            <a:r>
              <a:rPr lang="en-US" dirty="0" smtClean="0">
                <a:latin typeface="Times New Roman" pitchFamily="18" charset="0"/>
                <a:cs typeface="Times New Roman" pitchFamily="18" charset="0"/>
              </a:rPr>
              <a:t>If the arteries contain a norm volume of blood, the pulse is said to be </a:t>
            </a:r>
            <a:r>
              <a:rPr lang="en-US" b="1" i="1" dirty="0" smtClean="0">
                <a:latin typeface="Times New Roman" pitchFamily="18" charset="0"/>
                <a:cs typeface="Times New Roman" pitchFamily="18" charset="0"/>
              </a:rPr>
              <a:t>satisfactory </a:t>
            </a:r>
            <a:r>
              <a:rPr lang="en-US" dirty="0" smtClean="0">
                <a:latin typeface="Times New Roman" pitchFamily="18" charset="0"/>
                <a:cs typeface="Times New Roman" pitchFamily="18" charset="0"/>
              </a:rPr>
              <a:t>in volume.</a:t>
            </a:r>
            <a:endParaRPr lang="ru-RU" dirty="0" smtClean="0">
              <a:latin typeface="Times New Roman" pitchFamily="18" charset="0"/>
              <a:cs typeface="Times New Roman" pitchFamily="18" charset="0"/>
            </a:endParaRPr>
          </a:p>
          <a:p>
            <a:pPr>
              <a:lnSpc>
                <a:spcPct val="120000"/>
              </a:lnSpc>
            </a:pPr>
            <a:r>
              <a:rPr lang="en-US" dirty="0" smtClean="0">
                <a:latin typeface="Times New Roman" pitchFamily="18" charset="0"/>
                <a:cs typeface="Times New Roman" pitchFamily="18" charset="0"/>
              </a:rPr>
              <a:t>If the arteries contain a large volume of blood, the pulse is said to be </a:t>
            </a:r>
            <a:r>
              <a:rPr lang="en-US" b="1" i="1" dirty="0" smtClean="0">
                <a:latin typeface="Times New Roman" pitchFamily="18" charset="0"/>
                <a:cs typeface="Times New Roman" pitchFamily="18" charset="0"/>
              </a:rPr>
              <a:t>full</a:t>
            </a:r>
            <a:r>
              <a:rPr lang="en-US" dirty="0" smtClean="0">
                <a:latin typeface="Times New Roman" pitchFamily="18" charset="0"/>
                <a:cs typeface="Times New Roman" pitchFamily="18" charset="0"/>
              </a:rPr>
              <a:t> in volume.</a:t>
            </a:r>
            <a:endParaRPr lang="ru-RU" dirty="0" smtClean="0">
              <a:latin typeface="Times New Roman" pitchFamily="18" charset="0"/>
              <a:cs typeface="Times New Roman" pitchFamily="18" charset="0"/>
            </a:endParaRPr>
          </a:p>
          <a:p>
            <a:pPr>
              <a:lnSpc>
                <a:spcPct val="120000"/>
              </a:lnSpc>
            </a:pPr>
            <a:r>
              <a:rPr lang="en-US" dirty="0" smtClean="0">
                <a:latin typeface="Times New Roman" pitchFamily="18" charset="0"/>
                <a:cs typeface="Times New Roman" pitchFamily="18" charset="0"/>
              </a:rPr>
              <a:t>If the volume of the blood is decreased </a:t>
            </a:r>
            <a:r>
              <a:rPr lang="ru-RU"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as by </a:t>
            </a:r>
            <a:r>
              <a:rPr lang="en-US" dirty="0" err="1" smtClean="0">
                <a:latin typeface="Times New Roman" pitchFamily="18" charset="0"/>
                <a:cs typeface="Times New Roman" pitchFamily="18" charset="0"/>
              </a:rPr>
              <a:t>haemorrhage</a:t>
            </a:r>
            <a:r>
              <a:rPr lang="en-US" dirty="0" smtClean="0">
                <a:latin typeface="Times New Roman" pitchFamily="18" charset="0"/>
                <a:cs typeface="Times New Roman" pitchFamily="18" charset="0"/>
              </a:rPr>
              <a:t>, shock</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or loss of fluid from the body, e.g., </a:t>
            </a:r>
            <a:r>
              <a:rPr lang="en-US" dirty="0" err="1" smtClean="0">
                <a:latin typeface="Times New Roman" pitchFamily="18" charset="0"/>
                <a:cs typeface="Times New Roman" pitchFamily="18" charset="0"/>
              </a:rPr>
              <a:t>diarrhoea</a:t>
            </a:r>
            <a:r>
              <a:rPr lang="en-US" dirty="0" smtClean="0">
                <a:latin typeface="Times New Roman" pitchFamily="18" charset="0"/>
                <a:cs typeface="Times New Roman" pitchFamily="18" charset="0"/>
              </a:rPr>
              <a:t> and vomiting</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pulse will be weak thereby </a:t>
            </a:r>
            <a:r>
              <a:rPr lang="en-US" b="1" i="1" dirty="0" smtClean="0">
                <a:latin typeface="Times New Roman" pitchFamily="18" charset="0"/>
                <a:cs typeface="Times New Roman" pitchFamily="18" charset="0"/>
              </a:rPr>
              <a:t>small weak pulse</a:t>
            </a:r>
            <a:r>
              <a:rPr lang="ru-RU" b="1"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thready</a:t>
            </a:r>
            <a:r>
              <a:rPr lang="ru-RU" i="1" dirty="0" smtClean="0">
                <a:latin typeface="Times New Roman" pitchFamily="18" charset="0"/>
                <a:cs typeface="Times New Roman" pitchFamily="18" charset="0"/>
              </a:rPr>
              <a:t> </a:t>
            </a:r>
            <a:r>
              <a:rPr lang="ru-RU" b="1" i="1"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at very low BP</a:t>
            </a:r>
            <a:r>
              <a:rPr lang="ru-RU" b="1" i="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285720" y="214290"/>
            <a:ext cx="8643998" cy="5143536"/>
          </a:xfrm>
          <a:solidFill>
            <a:schemeClr val="accent1">
              <a:lumMod val="20000"/>
              <a:lumOff val="80000"/>
            </a:schemeClr>
          </a:solidFill>
        </p:spPr>
        <p:txBody>
          <a:bodyPr>
            <a:noAutofit/>
          </a:bodyPr>
          <a:lstStyle/>
          <a:p>
            <a:pPr algn="ctr">
              <a:buNone/>
            </a:pPr>
            <a:r>
              <a:rPr lang="en-US" b="1" dirty="0" smtClean="0">
                <a:latin typeface="Times New Roman" pitchFamily="18" charset="0"/>
                <a:cs typeface="Times New Roman" pitchFamily="18" charset="0"/>
              </a:rPr>
              <a:t>Tension </a:t>
            </a:r>
          </a:p>
          <a:p>
            <a:r>
              <a:rPr lang="en-US" dirty="0" smtClean="0">
                <a:latin typeface="Times New Roman" pitchFamily="18" charset="0"/>
                <a:cs typeface="Times New Roman" pitchFamily="18" charset="0"/>
              </a:rPr>
              <a:t>Tension pulse is formed by pressure of blood on an artery wall.</a:t>
            </a:r>
            <a:r>
              <a:rPr lang="ru-RU"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Tension is the degree of compressibility. </a:t>
            </a:r>
            <a:endParaRPr lang="ru-RU"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If pulse disappears at a moderate compression of a radial artery, such pulse characterize as pulse of a </a:t>
            </a:r>
            <a:r>
              <a:rPr lang="en-US" b="1" i="1" dirty="0" smtClean="0">
                <a:latin typeface="Times New Roman" pitchFamily="18" charset="0"/>
                <a:cs typeface="Times New Roman" pitchFamily="18" charset="0"/>
              </a:rPr>
              <a:t>satisfactory tension</a:t>
            </a:r>
            <a:r>
              <a:rPr lang="ru-RU" b="1" i="1"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When</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the artery is difficult to compress</a:t>
            </a:r>
            <a:r>
              <a:rPr lang="ru-RU"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 pulse of high tension</a:t>
            </a:r>
            <a:endParaRPr lang="ru-RU" b="1" i="1"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When</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artery is easy to compress low</a:t>
            </a:r>
            <a:r>
              <a:rPr lang="ru-RU" dirty="0" smtClean="0">
                <a:latin typeface="Times New Roman" pitchFamily="18" charset="0"/>
                <a:cs typeface="Times New Roman" pitchFamily="18" charset="0"/>
              </a:rPr>
              <a:t> </a:t>
            </a:r>
            <a:r>
              <a:rPr lang="ru-RU" b="1" i="1"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pulse of</a:t>
            </a:r>
            <a:r>
              <a:rPr lang="ru-RU" b="1" i="1"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tension</a:t>
            </a:r>
            <a:r>
              <a:rPr lang="ru-RU" b="1" i="1" dirty="0" smtClean="0">
                <a:latin typeface="Times New Roman" pitchFamily="18" charset="0"/>
                <a:cs typeface="Times New Roman" pitchFamily="18" charset="0"/>
              </a:rPr>
              <a:t>.</a:t>
            </a:r>
          </a:p>
        </p:txBody>
      </p:sp>
      <p:sp>
        <p:nvSpPr>
          <p:cNvPr id="4" name="Содержимое 3"/>
          <p:cNvSpPr>
            <a:spLocks noGrp="1"/>
          </p:cNvSpPr>
          <p:nvPr>
            <p:ph sz="half" idx="2"/>
          </p:nvPr>
        </p:nvSpPr>
        <p:spPr>
          <a:xfrm>
            <a:off x="285720" y="5500702"/>
            <a:ext cx="8643998" cy="1143008"/>
          </a:xfrm>
        </p:spPr>
        <p:txBody>
          <a:bodyPr>
            <a:normAutofit fontScale="92500" lnSpcReduction="20000"/>
          </a:bodyPr>
          <a:lstStyle/>
          <a:p>
            <a:pPr algn="ctr">
              <a:lnSpc>
                <a:spcPct val="150000"/>
              </a:lnSpc>
              <a:buNone/>
            </a:pPr>
            <a:r>
              <a:rPr lang="en-US" dirty="0" smtClean="0">
                <a:latin typeface="Times New Roman" pitchFamily="18" charset="0"/>
                <a:cs typeface="Times New Roman" pitchFamily="18" charset="0"/>
              </a:rPr>
              <a:t>In typical cases </a:t>
            </a:r>
            <a:r>
              <a:rPr lang="ru-RU"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in the healthy person</a:t>
            </a:r>
            <a:r>
              <a:rPr lang="ru-RU"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pulse rate 60-90 per minute, regular, satisfactory tension,  full in volume.</a:t>
            </a:r>
            <a:endParaRPr lang="ru-RU" dirty="0" smtClean="0">
              <a:latin typeface="Times New Roman" pitchFamily="18" charset="0"/>
              <a:cs typeface="Times New Roman" pitchFamily="18" charset="0"/>
            </a:endParaRPr>
          </a:p>
          <a:p>
            <a:pPr>
              <a:buNone/>
            </a:pP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sz="half" idx="2"/>
          </p:nvPr>
        </p:nvSpPr>
        <p:spPr>
          <a:xfrm>
            <a:off x="357158" y="260648"/>
            <a:ext cx="8572560" cy="6597352"/>
          </a:xfrm>
        </p:spPr>
        <p:txBody>
          <a:bodyPr>
            <a:normAutofit fontScale="47500" lnSpcReduction="20000"/>
          </a:bodyPr>
          <a:lstStyle/>
          <a:p>
            <a:pPr algn="ctr">
              <a:lnSpc>
                <a:spcPct val="120000"/>
              </a:lnSpc>
              <a:spcBef>
                <a:spcPts val="0"/>
              </a:spcBef>
              <a:buNone/>
            </a:pPr>
            <a:r>
              <a:rPr lang="en-US" sz="3400" b="1" dirty="0" smtClean="0">
                <a:latin typeface="Times New Roman" pitchFamily="18" charset="0"/>
                <a:cs typeface="Times New Roman" pitchFamily="18" charset="0"/>
              </a:rPr>
              <a:t>Pulse assessment</a:t>
            </a:r>
          </a:p>
          <a:p>
            <a:pPr>
              <a:lnSpc>
                <a:spcPct val="120000"/>
              </a:lnSpc>
              <a:spcBef>
                <a:spcPts val="0"/>
              </a:spcBef>
              <a:buNone/>
            </a:pPr>
            <a:r>
              <a:rPr lang="ru-RU" sz="3400" dirty="0" err="1" smtClean="0">
                <a:latin typeface="Times New Roman" pitchFamily="18" charset="0"/>
                <a:cs typeface="Times New Roman" pitchFamily="18" charset="0"/>
              </a:rPr>
              <a:t>Most</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often</a:t>
            </a:r>
            <a:r>
              <a:rPr lang="ru-RU" sz="3400"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rPr>
              <a:t> </a:t>
            </a:r>
            <a:r>
              <a:rPr lang="uk-UA" sz="3400" dirty="0" smtClean="0">
                <a:latin typeface="Times New Roman" pitchFamily="18" charset="0"/>
                <a:cs typeface="Times New Roman" pitchFamily="18" charset="0"/>
              </a:rPr>
              <a:t>A </a:t>
            </a:r>
            <a:r>
              <a:rPr lang="uk-UA" sz="3400" dirty="0" err="1" smtClean="0">
                <a:latin typeface="Times New Roman" pitchFamily="18" charset="0"/>
                <a:cs typeface="Times New Roman" pitchFamily="18" charset="0"/>
              </a:rPr>
              <a:t>doctor</a:t>
            </a:r>
            <a:r>
              <a:rPr lang="uk-UA" sz="3400"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rPr>
              <a:t>or nurse  </a:t>
            </a:r>
            <a:r>
              <a:rPr lang="uk-UA" sz="3400" dirty="0" err="1" smtClean="0">
                <a:latin typeface="Times New Roman" pitchFamily="18" charset="0"/>
                <a:cs typeface="Times New Roman" pitchFamily="18" charset="0"/>
              </a:rPr>
              <a:t>checks</a:t>
            </a:r>
            <a:r>
              <a:rPr lang="uk-UA" sz="3400" dirty="0" smtClean="0">
                <a:latin typeface="Times New Roman" pitchFamily="18" charset="0"/>
                <a:cs typeface="Times New Roman" pitchFamily="18" charset="0"/>
              </a:rPr>
              <a:t> a </a:t>
            </a:r>
            <a:r>
              <a:rPr lang="uk-UA" sz="3400" dirty="0" err="1" smtClean="0">
                <a:latin typeface="Times New Roman" pitchFamily="18" charset="0"/>
                <a:cs typeface="Times New Roman" pitchFamily="18" charset="0"/>
              </a:rPr>
              <a:t>patient's</a:t>
            </a:r>
            <a:r>
              <a:rPr lang="uk-UA" sz="3400" dirty="0" smtClean="0">
                <a:latin typeface="Times New Roman" pitchFamily="18" charset="0"/>
                <a:cs typeface="Times New Roman" pitchFamily="18" charset="0"/>
              </a:rPr>
              <a:t> </a:t>
            </a:r>
            <a:r>
              <a:rPr lang="uk-UA" sz="3400" dirty="0" err="1" smtClean="0">
                <a:latin typeface="Times New Roman" pitchFamily="18" charset="0"/>
                <a:cs typeface="Times New Roman" pitchFamily="18" charset="0"/>
              </a:rPr>
              <a:t>pulse</a:t>
            </a:r>
            <a:r>
              <a:rPr lang="uk-UA" sz="3400" dirty="0" smtClean="0">
                <a:latin typeface="Times New Roman" pitchFamily="18" charset="0"/>
                <a:cs typeface="Times New Roman" pitchFamily="18" charset="0"/>
              </a:rPr>
              <a:t> </a:t>
            </a:r>
            <a:r>
              <a:rPr lang="uk-UA" sz="3400" dirty="0" err="1" smtClean="0">
                <a:latin typeface="Times New Roman" pitchFamily="18" charset="0"/>
                <a:cs typeface="Times New Roman" pitchFamily="18" charset="0"/>
              </a:rPr>
              <a:t>at</a:t>
            </a:r>
            <a:r>
              <a:rPr lang="uk-UA" sz="3400" dirty="0" smtClean="0">
                <a:latin typeface="Times New Roman" pitchFamily="18" charset="0"/>
                <a:cs typeface="Times New Roman" pitchFamily="18" charset="0"/>
              </a:rPr>
              <a:t> </a:t>
            </a:r>
            <a:r>
              <a:rPr lang="uk-UA" sz="3400" dirty="0" err="1" smtClean="0">
                <a:latin typeface="Times New Roman" pitchFamily="18" charset="0"/>
                <a:cs typeface="Times New Roman" pitchFamily="18" charset="0"/>
              </a:rPr>
              <a:t>the</a:t>
            </a:r>
            <a:r>
              <a:rPr lang="uk-UA" sz="3400" dirty="0" smtClean="0">
                <a:latin typeface="Times New Roman" pitchFamily="18" charset="0"/>
                <a:cs typeface="Times New Roman" pitchFamily="18" charset="0"/>
              </a:rPr>
              <a:t> </a:t>
            </a:r>
            <a:r>
              <a:rPr lang="uk-UA" sz="3400" dirty="0" err="1" smtClean="0">
                <a:latin typeface="Times New Roman" pitchFamily="18" charset="0"/>
                <a:cs typeface="Times New Roman" pitchFamily="18" charset="0"/>
              </a:rPr>
              <a:t>bilateral</a:t>
            </a:r>
            <a:r>
              <a:rPr lang="uk-UA" sz="3400" dirty="0" smtClean="0">
                <a:latin typeface="Times New Roman" pitchFamily="18" charset="0"/>
                <a:cs typeface="Times New Roman" pitchFamily="18" charset="0"/>
              </a:rPr>
              <a:t> </a:t>
            </a:r>
            <a:r>
              <a:rPr lang="uk-UA" sz="3400" dirty="0" err="1" smtClean="0">
                <a:latin typeface="Times New Roman" pitchFamily="18" charset="0"/>
                <a:cs typeface="Times New Roman" pitchFamily="18" charset="0"/>
              </a:rPr>
              <a:t>radial</a:t>
            </a:r>
            <a:r>
              <a:rPr lang="uk-UA" sz="3400" dirty="0" smtClean="0">
                <a:latin typeface="Times New Roman" pitchFamily="18" charset="0"/>
                <a:cs typeface="Times New Roman" pitchFamily="18" charset="0"/>
              </a:rPr>
              <a:t> </a:t>
            </a:r>
            <a:r>
              <a:rPr lang="uk-UA" sz="3400" dirty="0" err="1" smtClean="0">
                <a:latin typeface="Times New Roman" pitchFamily="18" charset="0"/>
                <a:cs typeface="Times New Roman" pitchFamily="18" charset="0"/>
              </a:rPr>
              <a:t>artery</a:t>
            </a:r>
            <a:r>
              <a:rPr lang="uk-UA" sz="3400" dirty="0" smtClean="0">
                <a:latin typeface="Times New Roman" pitchFamily="18" charset="0"/>
                <a:cs typeface="Times New Roman" pitchFamily="18" charset="0"/>
              </a:rPr>
              <a:t>. </a:t>
            </a:r>
            <a:endParaRPr lang="en-US" sz="3400" dirty="0" smtClean="0">
              <a:latin typeface="Times New Roman" pitchFamily="18" charset="0"/>
              <a:cs typeface="Times New Roman" pitchFamily="18" charset="0"/>
            </a:endParaRPr>
          </a:p>
          <a:p>
            <a:pPr>
              <a:lnSpc>
                <a:spcPct val="120000"/>
              </a:lnSpc>
              <a:spcBef>
                <a:spcPts val="0"/>
              </a:spcBef>
              <a:buNone/>
            </a:pPr>
            <a:r>
              <a:rPr lang="en-US" sz="3400" b="1" dirty="0" smtClean="0">
                <a:latin typeface="Times New Roman" pitchFamily="18" charset="0"/>
                <a:cs typeface="Times New Roman" pitchFamily="18" charset="0"/>
              </a:rPr>
              <a:t>Purpose</a:t>
            </a:r>
          </a:p>
          <a:p>
            <a:pPr>
              <a:lnSpc>
                <a:spcPct val="120000"/>
              </a:lnSpc>
              <a:spcBef>
                <a:spcPts val="0"/>
              </a:spcBef>
            </a:pPr>
            <a:r>
              <a:rPr lang="en-US" sz="3400" dirty="0" smtClean="0">
                <a:latin typeface="Times New Roman" pitchFamily="18" charset="0"/>
                <a:cs typeface="Times New Roman" pitchFamily="18" charset="0"/>
              </a:rPr>
              <a:t>Pulse assessment is performed to establish a baseline on a patient's admission (from which to compare any significant changes), and to detect any abnormalities from the healthy state.</a:t>
            </a:r>
          </a:p>
          <a:p>
            <a:pPr>
              <a:lnSpc>
                <a:spcPct val="120000"/>
              </a:lnSpc>
              <a:spcBef>
                <a:spcPts val="0"/>
              </a:spcBef>
              <a:buNone/>
            </a:pPr>
            <a:r>
              <a:rPr lang="en-US" sz="3400" b="1" dirty="0" smtClean="0">
                <a:latin typeface="Times New Roman" pitchFamily="18" charset="0"/>
                <a:cs typeface="Times New Roman" pitchFamily="18" charset="0"/>
              </a:rPr>
              <a:t>Equipment </a:t>
            </a:r>
          </a:p>
          <a:p>
            <a:pPr>
              <a:lnSpc>
                <a:spcPct val="120000"/>
              </a:lnSpc>
              <a:spcBef>
                <a:spcPts val="0"/>
              </a:spcBef>
            </a:pPr>
            <a:r>
              <a:rPr lang="en-US" sz="3400" dirty="0" smtClean="0">
                <a:latin typeface="Times New Roman" pitchFamily="18" charset="0"/>
                <a:cs typeface="Times New Roman" pitchFamily="18" charset="0"/>
              </a:rPr>
              <a:t>The equipment required for pulse assessment is a watch with a sweep second hand. </a:t>
            </a:r>
            <a:endParaRPr lang="ru-RU" sz="3400" dirty="0" smtClean="0">
              <a:latin typeface="Times New Roman" pitchFamily="18" charset="0"/>
              <a:cs typeface="Times New Roman" pitchFamily="18" charset="0"/>
            </a:endParaRPr>
          </a:p>
          <a:p>
            <a:pPr>
              <a:lnSpc>
                <a:spcPct val="120000"/>
              </a:lnSpc>
              <a:spcBef>
                <a:spcPts val="0"/>
              </a:spcBef>
              <a:buNone/>
            </a:pPr>
            <a:r>
              <a:rPr lang="en-US" sz="3400" b="1" dirty="0" smtClean="0">
                <a:latin typeface="Times New Roman" pitchFamily="18" charset="0"/>
                <a:cs typeface="Times New Roman" pitchFamily="18" charset="0"/>
              </a:rPr>
              <a:t>Algorithm</a:t>
            </a:r>
            <a:endParaRPr lang="ru-RU" sz="3400" b="1" dirty="0" smtClean="0">
              <a:latin typeface="Times New Roman" pitchFamily="18" charset="0"/>
              <a:cs typeface="Times New Roman" pitchFamily="18" charset="0"/>
            </a:endParaRPr>
          </a:p>
          <a:p>
            <a:pPr marL="514350" indent="-514350">
              <a:lnSpc>
                <a:spcPct val="120000"/>
              </a:lnSpc>
              <a:spcBef>
                <a:spcPts val="0"/>
              </a:spcBef>
              <a:buAutoNum type="arabicPeriod"/>
            </a:pPr>
            <a:r>
              <a:rPr lang="en-US" sz="3400" dirty="0" smtClean="0">
                <a:latin typeface="Times New Roman" pitchFamily="18" charset="0"/>
                <a:cs typeface="Times New Roman" pitchFamily="18" charset="0"/>
              </a:rPr>
              <a:t>Wash your hands. </a:t>
            </a:r>
          </a:p>
          <a:p>
            <a:pPr marL="514350" indent="-514350">
              <a:lnSpc>
                <a:spcPct val="120000"/>
              </a:lnSpc>
              <a:spcBef>
                <a:spcPts val="0"/>
              </a:spcBef>
              <a:buAutoNum type="arabicPeriod"/>
            </a:pPr>
            <a:r>
              <a:rPr lang="en-US" sz="3400" dirty="0" smtClean="0">
                <a:latin typeface="Times New Roman" pitchFamily="18" charset="0"/>
                <a:cs typeface="Times New Roman" pitchFamily="18" charset="0"/>
              </a:rPr>
              <a:t>Patient should be sitting or lying comfortably.</a:t>
            </a:r>
          </a:p>
          <a:p>
            <a:pPr marL="514350" indent="-514350">
              <a:lnSpc>
                <a:spcPct val="120000"/>
              </a:lnSpc>
              <a:spcBef>
                <a:spcPts val="0"/>
              </a:spcBef>
              <a:buAutoNum type="arabicPeriod"/>
            </a:pPr>
            <a:r>
              <a:rPr lang="en-US" sz="3400" dirty="0" smtClean="0">
                <a:latin typeface="Times New Roman" pitchFamily="18" charset="0"/>
                <a:cs typeface="Times New Roman" pitchFamily="18" charset="0"/>
              </a:rPr>
              <a:t>The patient's forearm should not be raised to a level higher than the heart. </a:t>
            </a:r>
          </a:p>
          <a:p>
            <a:pPr marL="514350" indent="-514350">
              <a:lnSpc>
                <a:spcPct val="120000"/>
              </a:lnSpc>
              <a:spcBef>
                <a:spcPts val="0"/>
              </a:spcBef>
              <a:buAutoNum type="arabicPeriod"/>
            </a:pPr>
            <a:r>
              <a:rPr lang="en-US" sz="3400" dirty="0" smtClean="0">
                <a:latin typeface="Times New Roman" pitchFamily="18" charset="0"/>
                <a:cs typeface="Times New Roman" pitchFamily="18" charset="0"/>
              </a:rPr>
              <a:t>Stand</a:t>
            </a:r>
            <a:r>
              <a:rPr lang="ru-RU" sz="3400"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rPr>
              <a:t>to face the patient</a:t>
            </a:r>
            <a:r>
              <a:rPr lang="ru-RU" sz="3400" dirty="0" smtClean="0">
                <a:latin typeface="Times New Roman" pitchFamily="18" charset="0"/>
                <a:cs typeface="Times New Roman" pitchFamily="18" charset="0"/>
              </a:rPr>
              <a:t>.</a:t>
            </a:r>
          </a:p>
          <a:p>
            <a:pPr marL="514350" indent="-514350">
              <a:lnSpc>
                <a:spcPct val="120000"/>
              </a:lnSpc>
              <a:spcBef>
                <a:spcPts val="0"/>
              </a:spcBef>
              <a:buAutoNum type="arabicPeriod"/>
            </a:pPr>
            <a:r>
              <a:rPr lang="en-US" sz="3400" dirty="0" smtClean="0">
                <a:latin typeface="Times New Roman" pitchFamily="18" charset="0"/>
                <a:cs typeface="Times New Roman" pitchFamily="18" charset="0"/>
              </a:rPr>
              <a:t>The nurse should place the index, middle, and ring fingers over the radial artery</a:t>
            </a:r>
            <a:r>
              <a:rPr lang="ru-RU" sz="3400" dirty="0" smtClean="0">
                <a:latin typeface="Times New Roman" pitchFamily="18" charset="0"/>
                <a:cs typeface="Times New Roman" pitchFamily="18" charset="0"/>
              </a:rPr>
              <a:t>,</a:t>
            </a:r>
            <a:r>
              <a:rPr lang="en-US" sz="3400" dirty="0" smtClean="0">
                <a:latin typeface="Times New Roman" pitchFamily="18" charset="0"/>
                <a:cs typeface="Times New Roman" pitchFamily="18" charset="0"/>
              </a:rPr>
              <a:t> the thumb on the outer side of the forearm. </a:t>
            </a:r>
          </a:p>
          <a:p>
            <a:pPr marL="514350" indent="-514350">
              <a:lnSpc>
                <a:spcPct val="120000"/>
              </a:lnSpc>
              <a:spcBef>
                <a:spcPts val="0"/>
              </a:spcBef>
              <a:buAutoNum type="arabicPeriod"/>
            </a:pPr>
            <a:r>
              <a:rPr lang="en-US" sz="3400" dirty="0" smtClean="0">
                <a:latin typeface="Times New Roman" pitchFamily="18" charset="0"/>
                <a:cs typeface="Times New Roman" pitchFamily="18" charset="0"/>
              </a:rPr>
              <a:t>First the examiner should determine if the pulse can be equally felt on both arms. To that end both radial arteries should be palpated simultaneously he magnitude of pulse waves on both hands compared (normally it is the same). </a:t>
            </a:r>
          </a:p>
          <a:p>
            <a:pPr marL="514350" indent="-514350">
              <a:lnSpc>
                <a:spcPct val="120000"/>
              </a:lnSpc>
              <a:spcBef>
                <a:spcPts val="0"/>
              </a:spcBef>
              <a:buAutoNum type="arabicPeriod"/>
            </a:pPr>
            <a:r>
              <a:rPr lang="en-US" sz="3400" dirty="0" smtClean="0">
                <a:latin typeface="Times New Roman" pitchFamily="18" charset="0"/>
                <a:cs typeface="Times New Roman" pitchFamily="18" charset="0"/>
              </a:rPr>
              <a:t>Determine pulse rate and rhythm</a:t>
            </a:r>
            <a:r>
              <a:rPr lang="ru-RU" sz="3400" dirty="0" smtClean="0">
                <a:latin typeface="Times New Roman" pitchFamily="18" charset="0"/>
                <a:cs typeface="Times New Roman" pitchFamily="18" charset="0"/>
              </a:rPr>
              <a:t>:</a:t>
            </a:r>
            <a:r>
              <a:rPr lang="en-US" sz="3400" dirty="0" smtClean="0">
                <a:latin typeface="Times New Roman" pitchFamily="18" charset="0"/>
                <a:cs typeface="Times New Roman" pitchFamily="18" charset="0"/>
              </a:rPr>
              <a:t> Using a watch the pulse are counted for half a minute, and the result doubled to give the beats per minute. However, if an irregular rhythm, the pulse are counted for one full minute.</a:t>
            </a:r>
            <a:endParaRPr lang="ru-RU" sz="3400" dirty="0" smtClean="0">
              <a:latin typeface="Times New Roman" pitchFamily="18" charset="0"/>
              <a:cs typeface="Times New Roman" pitchFamily="18" charset="0"/>
            </a:endParaRPr>
          </a:p>
          <a:p>
            <a:pPr marL="514350" indent="-514350">
              <a:lnSpc>
                <a:spcPct val="120000"/>
              </a:lnSpc>
              <a:spcBef>
                <a:spcPts val="0"/>
              </a:spcBef>
              <a:buAutoNum type="arabicPeriod"/>
            </a:pPr>
            <a:r>
              <a:rPr lang="en-US" sz="3400" dirty="0" smtClean="0">
                <a:latin typeface="Times New Roman" pitchFamily="18" charset="0"/>
                <a:cs typeface="Times New Roman" pitchFamily="18" charset="0"/>
              </a:rPr>
              <a:t>Determine Tension and Volume of pulse</a:t>
            </a:r>
            <a:r>
              <a:rPr lang="ru-RU" sz="3400"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rPr>
              <a:t>Apply pressure at artery</a:t>
            </a:r>
            <a:r>
              <a:rPr lang="ru-RU" sz="3400"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rPr>
              <a:t>then release your finger</a:t>
            </a:r>
            <a:r>
              <a:rPr lang="ru-RU" sz="3400" dirty="0" smtClean="0">
                <a:latin typeface="Times New Roman" pitchFamily="18" charset="0"/>
                <a:cs typeface="Times New Roman" pitchFamily="18" charset="0"/>
              </a:rPr>
              <a:t>.</a:t>
            </a:r>
          </a:p>
          <a:p>
            <a:pPr marL="514350" indent="-514350">
              <a:lnSpc>
                <a:spcPct val="120000"/>
              </a:lnSpc>
              <a:spcBef>
                <a:spcPts val="0"/>
              </a:spcBef>
              <a:buAutoNum type="arabicPeriod"/>
            </a:pPr>
            <a:r>
              <a:rPr lang="en-US" sz="3400" dirty="0" smtClean="0">
                <a:latin typeface="Times New Roman" pitchFamily="18" charset="0"/>
                <a:cs typeface="Times New Roman" pitchFamily="18" charset="0"/>
              </a:rPr>
              <a:t>Wash your hands. </a:t>
            </a:r>
            <a:endParaRPr lang="ru-RU" sz="3400" dirty="0" smtClean="0">
              <a:latin typeface="Times New Roman" pitchFamily="18" charset="0"/>
              <a:cs typeface="Times New Roman" pitchFamily="18" charset="0"/>
            </a:endParaRPr>
          </a:p>
          <a:p>
            <a:pPr marL="514350" indent="-514350">
              <a:lnSpc>
                <a:spcPct val="120000"/>
              </a:lnSpc>
              <a:spcBef>
                <a:spcPts val="0"/>
              </a:spcBef>
              <a:buAutoNum type="arabicPeriod"/>
            </a:pPr>
            <a:r>
              <a:rPr lang="en-US" sz="3400" dirty="0" smtClean="0">
                <a:latin typeface="Times New Roman" pitchFamily="18" charset="0"/>
                <a:cs typeface="Times New Roman" pitchFamily="18" charset="0"/>
              </a:rPr>
              <a:t>Record the results of the study of the pulse.</a:t>
            </a:r>
            <a:endParaRPr lang="ru-RU" sz="3400" dirty="0" smtClean="0">
              <a:latin typeface="Times New Roman" pitchFamily="18" charset="0"/>
              <a:cs typeface="Times New Roman" pitchFamily="18" charset="0"/>
            </a:endParaRPr>
          </a:p>
          <a:p>
            <a:pPr>
              <a:lnSpc>
                <a:spcPct val="150000"/>
              </a:lnSpc>
              <a:buNone/>
            </a:pPr>
            <a:endParaRPr lang="en-US" sz="3200" dirty="0" smtClean="0">
              <a:latin typeface="Times New Roman" pitchFamily="18" charset="0"/>
              <a:cs typeface="Times New Roman" pitchFamily="18" charset="0"/>
            </a:endParaRPr>
          </a:p>
          <a:p>
            <a:pPr>
              <a:lnSpc>
                <a:spcPct val="120000"/>
              </a:lnSpc>
              <a:spcBef>
                <a:spcPts val="0"/>
              </a:spcBef>
              <a:buNone/>
            </a:pPr>
            <a:endParaRPr lang="ru-RU" sz="3100" dirty="0" smtClean="0">
              <a:latin typeface="Times New Roman" pitchFamily="18" charset="0"/>
              <a:cs typeface="Times New Roman" pitchFamily="18" charset="0"/>
            </a:endParaRPr>
          </a:p>
          <a:p>
            <a:pPr>
              <a:lnSpc>
                <a:spcPct val="120000"/>
              </a:lnSpc>
              <a:buNone/>
            </a:pPr>
            <a:endParaRPr lang="ru-RU" sz="31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half" idx="1"/>
          </p:nvPr>
        </p:nvSpPr>
        <p:spPr/>
        <p:txBody>
          <a:bodyPr/>
          <a:lstStyle/>
          <a:p>
            <a:endParaRPr lang="ru-RU" dirty="0"/>
          </a:p>
        </p:txBody>
      </p:sp>
      <p:sp>
        <p:nvSpPr>
          <p:cNvPr id="4" name="Содержимое 3"/>
          <p:cNvSpPr>
            <a:spLocks noGrp="1"/>
          </p:cNvSpPr>
          <p:nvPr>
            <p:ph sz="half" idx="2"/>
          </p:nvPr>
        </p:nvSpPr>
        <p:spPr/>
        <p:txBody>
          <a:bodyPr/>
          <a:lstStyle/>
          <a:p>
            <a:endParaRPr lang="ru-RU"/>
          </a:p>
        </p:txBody>
      </p:sp>
      <p:pic>
        <p:nvPicPr>
          <p:cNvPr id="3074" name="Picture 2" descr="http://thumbs.dreamstime.com/z/pulse-taking-2180856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1934" y="3000372"/>
            <a:ext cx="5072066" cy="4282151"/>
          </a:xfrm>
          <a:prstGeom prst="rect">
            <a:avLst/>
          </a:prstGeom>
          <a:noFill/>
          <a:extLst>
            <a:ext uri="{909E8E84-426E-40DD-AFC4-6F175D3DCCD1}">
              <a14:hiddenFill xmlns:a14="http://schemas.microsoft.com/office/drawing/2010/main">
                <a:solidFill>
                  <a:srgbClr val="FFFFFF"/>
                </a:solidFill>
              </a14:hiddenFill>
            </a:ext>
          </a:extLst>
        </p:spPr>
      </p:pic>
      <p:pic>
        <p:nvPicPr>
          <p:cNvPr id="13314" name="Picture 2" descr="Описание: Описание: Описание: Описание: Описание: A doctor checks a patient's pulse at the bilateral radial artery. (Photograph by Dagmar Ehling. Science Source/Photo Researchers. Reproduced by permission.)"/>
          <p:cNvPicPr>
            <a:picLocks noChangeAspect="1" noChangeArrowheads="1"/>
          </p:cNvPicPr>
          <p:nvPr/>
        </p:nvPicPr>
        <p:blipFill>
          <a:blip r:embed="rId3"/>
          <a:srcRect/>
          <a:stretch>
            <a:fillRect/>
          </a:stretch>
        </p:blipFill>
        <p:spPr bwMode="auto">
          <a:xfrm>
            <a:off x="0" y="0"/>
            <a:ext cx="4957733" cy="3652819"/>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одержимое 6"/>
          <p:cNvSpPr>
            <a:spLocks noGrp="1"/>
          </p:cNvSpPr>
          <p:nvPr>
            <p:ph sz="half" idx="2"/>
          </p:nvPr>
        </p:nvSpPr>
        <p:spPr>
          <a:xfrm>
            <a:off x="285720" y="188640"/>
            <a:ext cx="8858280" cy="6669360"/>
          </a:xfrm>
        </p:spPr>
        <p:txBody>
          <a:bodyPr>
            <a:noAutofit/>
          </a:bodyPr>
          <a:lstStyle/>
          <a:p>
            <a:pPr algn="ctr">
              <a:buNone/>
            </a:pPr>
            <a:r>
              <a:rPr lang="ru-RU" sz="2000" b="1" dirty="0" smtClean="0">
                <a:latin typeface="Times New Roman" pitchFamily="18" charset="0"/>
                <a:cs typeface="Times New Roman" pitchFamily="18" charset="0"/>
              </a:rPr>
              <a:t>TECHNIQUE OF DETERMINATION OF THE PULSE ON THE CAROTID ARTERY</a:t>
            </a:r>
          </a:p>
          <a:p>
            <a:pPr>
              <a:buNone/>
            </a:pPr>
            <a:r>
              <a:rPr lang="ru-RU" sz="2000" dirty="0" err="1" smtClean="0">
                <a:latin typeface="Times New Roman" pitchFamily="18" charset="0"/>
                <a:cs typeface="Times New Roman" pitchFamily="18" charset="0"/>
              </a:rPr>
              <a:t>In</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severe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condition</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of</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the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patient</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assess</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the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presence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of</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a</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pulse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in</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the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external</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carotid</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artery</a:t>
            </a:r>
            <a:r>
              <a:rPr lang="ru-RU"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Algorithm</a:t>
            </a:r>
            <a:r>
              <a:rPr lang="ru-RU" sz="2000" dirty="0" smtClean="0">
                <a:latin typeface="Times New Roman" pitchFamily="18" charset="0"/>
                <a:cs typeface="Times New Roman" pitchFamily="18" charset="0"/>
              </a:rPr>
              <a:t>:</a:t>
            </a:r>
          </a:p>
          <a:p>
            <a:pPr>
              <a:buNone/>
            </a:pPr>
            <a:r>
              <a:rPr lang="en-US" sz="2000" dirty="0" smtClean="0">
                <a:latin typeface="Times New Roman" pitchFamily="18" charset="0"/>
                <a:cs typeface="Times New Roman" pitchFamily="18" charset="0"/>
              </a:rPr>
              <a:t>1.</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Rotate the patient's head in the opposite direction</a:t>
            </a:r>
            <a:r>
              <a:rPr lang="ru-RU" sz="2000" dirty="0" smtClean="0">
                <a:latin typeface="Times New Roman" pitchFamily="18" charset="0"/>
                <a:cs typeface="Times New Roman" pitchFamily="18" charset="0"/>
              </a:rPr>
              <a:t>.</a:t>
            </a:r>
          </a:p>
          <a:p>
            <a:pPr>
              <a:buNone/>
            </a:pPr>
            <a:r>
              <a:rPr lang="ru-RU" sz="2000" dirty="0" smtClean="0">
                <a:latin typeface="Times New Roman" pitchFamily="18" charset="0"/>
                <a:cs typeface="Times New Roman" pitchFamily="18" charset="0"/>
              </a:rPr>
              <a:t>2. </a:t>
            </a:r>
            <a:r>
              <a:rPr lang="en-US" sz="2000" dirty="0" smtClean="0">
                <a:latin typeface="Times New Roman" pitchFamily="18" charset="0"/>
                <a:cs typeface="Times New Roman" pitchFamily="18" charset="0"/>
              </a:rPr>
              <a:t>D</a:t>
            </a:r>
            <a:r>
              <a:rPr lang="ru-RU" sz="2000" dirty="0" err="1" smtClean="0">
                <a:latin typeface="Times New Roman" pitchFamily="18" charset="0"/>
                <a:cs typeface="Times New Roman" pitchFamily="18" charset="0"/>
              </a:rPr>
              <a:t>efine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on</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a</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forward</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surface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of</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a</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neck</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the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most</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acting</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part</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of</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a</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thyroid</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cartilage</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so-called</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Adam's</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apple</a:t>
            </a:r>
            <a:r>
              <a:rPr lang="ru-RU" sz="2000" dirty="0" smtClean="0">
                <a:latin typeface="Times New Roman" pitchFamily="18" charset="0"/>
                <a:cs typeface="Times New Roman" pitchFamily="18" charset="0"/>
              </a:rPr>
              <a:t>.</a:t>
            </a:r>
          </a:p>
          <a:p>
            <a:pPr>
              <a:buNone/>
            </a:pPr>
            <a:r>
              <a:rPr lang="ru-RU" sz="2000" dirty="0" smtClean="0">
                <a:latin typeface="Times New Roman" pitchFamily="18" charset="0"/>
                <a:cs typeface="Times New Roman" pitchFamily="18" charset="0"/>
              </a:rPr>
              <a:t>3</a:t>
            </a:r>
            <a:r>
              <a:rPr lang="en-US" sz="2000" dirty="0" smtClean="0">
                <a:latin typeface="Times New Roman" pitchFamily="18" charset="0"/>
                <a:cs typeface="Times New Roman" pitchFamily="18" charset="0"/>
              </a:rPr>
              <a:t>.</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S</a:t>
            </a:r>
            <a:r>
              <a:rPr lang="ru-RU" sz="2000" dirty="0" err="1" smtClean="0">
                <a:latin typeface="Times New Roman" pitchFamily="18" charset="0"/>
                <a:cs typeface="Times New Roman" pitchFamily="18" charset="0"/>
              </a:rPr>
              <a:t>hift</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the </a:t>
            </a:r>
            <a:r>
              <a:rPr lang="ru-RU" sz="2000" dirty="0" err="1" smtClean="0">
                <a:latin typeface="Times New Roman" pitchFamily="18" charset="0"/>
                <a:cs typeface="Times New Roman" pitchFamily="18" charset="0"/>
              </a:rPr>
              <a:t>index</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and</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middle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fingers</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from </a:t>
            </a:r>
            <a:r>
              <a:rPr lang="ru-RU" sz="2000" dirty="0" err="1" smtClean="0">
                <a:latin typeface="Times New Roman" pitchFamily="18" charset="0"/>
                <a:cs typeface="Times New Roman" pitchFamily="18" charset="0"/>
              </a:rPr>
              <a:t>the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cartilage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to</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the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outside</a:t>
            </a:r>
            <a:r>
              <a:rPr lang="ru-RU" sz="2000" dirty="0" smtClean="0">
                <a:latin typeface="Times New Roman" pitchFamily="18" charset="0"/>
                <a:cs typeface="Times New Roman" pitchFamily="18" charset="0"/>
              </a:rPr>
              <a:t>.</a:t>
            </a:r>
          </a:p>
          <a:p>
            <a:pPr>
              <a:buNone/>
            </a:pPr>
            <a:r>
              <a:rPr lang="ru-RU" sz="2000" dirty="0" smtClean="0">
                <a:latin typeface="Times New Roman" pitchFamily="18" charset="0"/>
                <a:cs typeface="Times New Roman" pitchFamily="18" charset="0"/>
              </a:rPr>
              <a:t>4. </a:t>
            </a:r>
            <a:r>
              <a:rPr lang="en-US" sz="2000" dirty="0" smtClean="0">
                <a:latin typeface="Times New Roman" pitchFamily="18" charset="0"/>
                <a:cs typeface="Times New Roman" pitchFamily="18" charset="0"/>
              </a:rPr>
              <a:t>Place</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the fingers at the inner side of the </a:t>
            </a:r>
            <a:r>
              <a:rPr lang="en-US" sz="2000" dirty="0" err="1" smtClean="0">
                <a:latin typeface="Times New Roman" pitchFamily="18" charset="0"/>
                <a:cs typeface="Times New Roman" pitchFamily="18" charset="0"/>
              </a:rPr>
              <a:t>sterno</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cleido</a:t>
            </a:r>
            <a:r>
              <a:rPr lang="en-US" sz="2000" dirty="0" smtClean="0">
                <a:latin typeface="Times New Roman" pitchFamily="18" charset="0"/>
                <a:cs typeface="Times New Roman" pitchFamily="18" charset="0"/>
              </a:rPr>
              <a:t>-mastoid muscle</a:t>
            </a:r>
            <a:r>
              <a:rPr lang="ru-RU" sz="2000" dirty="0" smtClean="0">
                <a:latin typeface="Times New Roman" pitchFamily="18" charset="0"/>
                <a:cs typeface="Times New Roman" pitchFamily="18" charset="0"/>
              </a:rPr>
              <a:t>.</a:t>
            </a:r>
          </a:p>
          <a:p>
            <a:pPr>
              <a:buNone/>
            </a:pPr>
            <a:r>
              <a:rPr lang="en-US" sz="2000" dirty="0" smtClean="0">
                <a:latin typeface="Times New Roman" pitchFamily="18" charset="0"/>
                <a:cs typeface="Times New Roman" pitchFamily="18" charset="0"/>
              </a:rPr>
              <a:t>5.</a:t>
            </a:r>
            <a:r>
              <a:rPr lang="ru-RU" sz="2000" dirty="0" err="1" smtClean="0">
                <a:latin typeface="Times New Roman" pitchFamily="18" charset="0"/>
                <a:cs typeface="Times New Roman" pitchFamily="18" charset="0"/>
              </a:rPr>
              <a:t>Use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your</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fingertips</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to</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determine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the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pulsation</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of</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the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carotid</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artery</a:t>
            </a:r>
            <a:r>
              <a:rPr lang="ru-RU"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The study should be carried out carefully (on the one side) , you cannot pinch the carotid artery, as it is rich </a:t>
            </a:r>
            <a:r>
              <a:rPr lang="en-US" sz="2000" dirty="0" err="1" smtClean="0">
                <a:latin typeface="Times New Roman" pitchFamily="18" charset="0"/>
                <a:cs typeface="Times New Roman" pitchFamily="18" charset="0"/>
              </a:rPr>
              <a:t>reflexogenic</a:t>
            </a:r>
            <a:r>
              <a:rPr lang="en-US" sz="2000" dirty="0" smtClean="0">
                <a:latin typeface="Times New Roman" pitchFamily="18" charset="0"/>
                <a:cs typeface="Times New Roman" pitchFamily="18" charset="0"/>
              </a:rPr>
              <a:t> zone and there is a risk of acute reflex slowing heart rate up to the loss of consciousness patients.</a:t>
            </a:r>
          </a:p>
          <a:p>
            <a:pPr>
              <a:buNone/>
            </a:pPr>
            <a:endParaRPr lang="ru-RU"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Blood Pressure </a:t>
            </a:r>
            <a:r>
              <a:rPr lang="ru-RU" dirty="0" smtClean="0"/>
              <a:t/>
            </a:r>
            <a:br>
              <a:rPr lang="ru-RU" dirty="0" smtClean="0"/>
            </a:br>
            <a:endParaRPr lang="ru-RU" dirty="0"/>
          </a:p>
        </p:txBody>
      </p:sp>
      <p:sp>
        <p:nvSpPr>
          <p:cNvPr id="3" name="Содержимое 2"/>
          <p:cNvSpPr>
            <a:spLocks noGrp="1"/>
          </p:cNvSpPr>
          <p:nvPr>
            <p:ph sz="half" idx="1"/>
          </p:nvPr>
        </p:nvSpPr>
        <p:spPr>
          <a:xfrm>
            <a:off x="285720" y="928670"/>
            <a:ext cx="8501122" cy="5929330"/>
          </a:xfrm>
          <a:solidFill>
            <a:schemeClr val="accent1">
              <a:lumMod val="20000"/>
              <a:lumOff val="80000"/>
            </a:schemeClr>
          </a:solidFill>
        </p:spPr>
        <p:txBody>
          <a:bodyPr>
            <a:normAutofit fontScale="77500" lnSpcReduction="20000"/>
          </a:bodyPr>
          <a:lstStyle/>
          <a:p>
            <a:pPr>
              <a:lnSpc>
                <a:spcPct val="120000"/>
              </a:lnSpc>
              <a:spcBef>
                <a:spcPts val="0"/>
              </a:spcBef>
            </a:pPr>
            <a:r>
              <a:rPr lang="en-US" b="1" dirty="0" smtClean="0">
                <a:latin typeface="Times New Roman" pitchFamily="18" charset="0"/>
                <a:cs typeface="Times New Roman" pitchFamily="18" charset="0"/>
              </a:rPr>
              <a:t>Blood pressure </a:t>
            </a:r>
            <a:r>
              <a:rPr lang="en-US" dirty="0" smtClean="0">
                <a:latin typeface="Times New Roman" pitchFamily="18" charset="0"/>
                <a:cs typeface="Times New Roman" pitchFamily="18" charset="0"/>
              </a:rPr>
              <a:t>is the pressure exerted by the blood against the walls of the blood vessels as it flows through them. </a:t>
            </a:r>
          </a:p>
          <a:p>
            <a:pPr>
              <a:lnSpc>
                <a:spcPct val="120000"/>
              </a:lnSpc>
              <a:spcBef>
                <a:spcPts val="0"/>
              </a:spcBef>
            </a:pPr>
            <a:r>
              <a:rPr lang="en-US" b="1" dirty="0" smtClean="0">
                <a:latin typeface="Times New Roman" pitchFamily="18" charset="0"/>
                <a:cs typeface="Times New Roman" pitchFamily="18" charset="0"/>
              </a:rPr>
              <a:t>Systolic pressu</a:t>
            </a:r>
            <a:r>
              <a:rPr lang="en-US" dirty="0" smtClean="0">
                <a:latin typeface="Times New Roman" pitchFamily="18" charset="0"/>
                <a:cs typeface="Times New Roman" pitchFamily="18" charset="0"/>
              </a:rPr>
              <a:t>re is the highest degree of pressure exerted by the blood against the walls of the blood vessels during the ventricular systole when the left ventricle is forcing the blood into the aorta. </a:t>
            </a:r>
          </a:p>
          <a:p>
            <a:pPr>
              <a:lnSpc>
                <a:spcPct val="120000"/>
              </a:lnSpc>
              <a:spcBef>
                <a:spcPts val="0"/>
              </a:spcBef>
            </a:pPr>
            <a:r>
              <a:rPr lang="en-US" b="1" dirty="0" smtClean="0">
                <a:latin typeface="Times New Roman" pitchFamily="18" charset="0"/>
                <a:cs typeface="Times New Roman" pitchFamily="18" charset="0"/>
              </a:rPr>
              <a:t>Diastolic pressure </a:t>
            </a:r>
            <a:r>
              <a:rPr lang="en-US" dirty="0" smtClean="0">
                <a:latin typeface="Times New Roman" pitchFamily="18" charset="0"/>
                <a:cs typeface="Times New Roman" pitchFamily="18" charset="0"/>
              </a:rPr>
              <a:t>is the lowest pressure that occurs when the heart is in its resting period just before the contraction of the left ventricle. </a:t>
            </a:r>
          </a:p>
          <a:p>
            <a:pPr>
              <a:lnSpc>
                <a:spcPct val="120000"/>
              </a:lnSpc>
              <a:spcBef>
                <a:spcPts val="0"/>
              </a:spcBef>
            </a:pPr>
            <a:r>
              <a:rPr lang="en-US" b="1" dirty="0" smtClean="0">
                <a:latin typeface="Times New Roman" pitchFamily="18" charset="0"/>
                <a:cs typeface="Times New Roman" pitchFamily="18" charset="0"/>
              </a:rPr>
              <a:t>Pulse pressure</a:t>
            </a:r>
            <a:r>
              <a:rPr lang="en-US" dirty="0" smtClean="0">
                <a:latin typeface="Times New Roman" pitchFamily="18" charset="0"/>
                <a:cs typeface="Times New Roman" pitchFamily="18" charset="0"/>
              </a:rPr>
              <a:t> is the difference between the systolic and diastolic pressure and represents the volume output of the left ventricle. </a:t>
            </a:r>
          </a:p>
          <a:p>
            <a:pPr>
              <a:lnSpc>
                <a:spcPct val="120000"/>
              </a:lnSpc>
              <a:spcBef>
                <a:spcPts val="0"/>
              </a:spcBef>
            </a:pPr>
            <a:r>
              <a:rPr lang="en-US" dirty="0" smtClean="0">
                <a:latin typeface="Times New Roman" pitchFamily="18" charset="0"/>
                <a:cs typeface="Times New Roman" pitchFamily="18" charset="0"/>
              </a:rPr>
              <a:t>The average blood pressure for the healthy adult is usually about 120/80 mm Hg. </a:t>
            </a:r>
          </a:p>
          <a:p>
            <a:pPr>
              <a:lnSpc>
                <a:spcPct val="120000"/>
              </a:lnSpc>
              <a:spcBef>
                <a:spcPts val="0"/>
              </a:spcBef>
            </a:pPr>
            <a:r>
              <a:rPr lang="en-US" dirty="0" smtClean="0">
                <a:latin typeface="Times New Roman" pitchFamily="18" charset="0"/>
                <a:cs typeface="Times New Roman" pitchFamily="18" charset="0"/>
              </a:rPr>
              <a:t>A  systolic pressure above 140 or below 90 mm Hg is regarded as abnormal. </a:t>
            </a:r>
          </a:p>
          <a:p>
            <a:pPr>
              <a:lnSpc>
                <a:spcPct val="120000"/>
              </a:lnSpc>
              <a:spcBef>
                <a:spcPts val="0"/>
              </a:spcBef>
            </a:pPr>
            <a:r>
              <a:rPr lang="en-US" b="1" dirty="0" smtClean="0">
                <a:latin typeface="Times New Roman" pitchFamily="18" charset="0"/>
                <a:cs typeface="Times New Roman" pitchFamily="18" charset="0"/>
              </a:rPr>
              <a:t>Hypertension</a:t>
            </a:r>
            <a:r>
              <a:rPr lang="en-US" dirty="0" smtClean="0">
                <a:latin typeface="Times New Roman" pitchFamily="18" charset="0"/>
                <a:cs typeface="Times New Roman" pitchFamily="18" charset="0"/>
              </a:rPr>
              <a:t> is a condition of abnormally high blood pressure</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above 140</a:t>
            </a:r>
            <a:r>
              <a:rPr lang="ru-RU"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90 mm Hg </a:t>
            </a:r>
            <a:r>
              <a:rPr lang="ru-RU"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p>
          <a:p>
            <a:pPr>
              <a:lnSpc>
                <a:spcPct val="120000"/>
              </a:lnSpc>
              <a:spcBef>
                <a:spcPts val="0"/>
              </a:spcBef>
            </a:pPr>
            <a:r>
              <a:rPr lang="en-US" b="1" dirty="0" smtClean="0">
                <a:latin typeface="Times New Roman" pitchFamily="18" charset="0"/>
                <a:cs typeface="Times New Roman" pitchFamily="18" charset="0"/>
              </a:rPr>
              <a:t>Hypotension </a:t>
            </a:r>
            <a:r>
              <a:rPr lang="en-US" dirty="0" smtClean="0">
                <a:latin typeface="Times New Roman" pitchFamily="18" charset="0"/>
                <a:cs typeface="Times New Roman" pitchFamily="18" charset="0"/>
              </a:rPr>
              <a:t>is a condition of abnormally low blood pressure</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below 1</a:t>
            </a:r>
            <a:r>
              <a:rPr lang="ru-RU"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0</a:t>
            </a:r>
            <a:r>
              <a:rPr lang="ru-RU" dirty="0" smtClean="0">
                <a:latin typeface="Times New Roman" pitchFamily="18" charset="0"/>
                <a:cs typeface="Times New Roman" pitchFamily="18" charset="0"/>
              </a:rPr>
              <a:t>/6</a:t>
            </a:r>
            <a:r>
              <a:rPr lang="en-US" dirty="0" smtClean="0">
                <a:latin typeface="Times New Roman" pitchFamily="18" charset="0"/>
                <a:cs typeface="Times New Roman" pitchFamily="18" charset="0"/>
              </a:rPr>
              <a:t>0 mm Hg .</a:t>
            </a:r>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236482" y="399393"/>
            <a:ext cx="4278368" cy="6074978"/>
          </a:xfrm>
        </p:spPr>
        <p:txBody>
          <a:bodyPr>
            <a:normAutofit fontScale="92500" lnSpcReduction="10000"/>
          </a:bodyPr>
          <a:lstStyle/>
          <a:p>
            <a:r>
              <a:rPr lang="en-US" dirty="0"/>
              <a:t>The pumping action of the heart usually maintains a balance between </a:t>
            </a:r>
            <a:r>
              <a:rPr lang="en-US" b="1" dirty="0"/>
              <a:t>cardiac output </a:t>
            </a:r>
            <a:r>
              <a:rPr lang="en-US" dirty="0"/>
              <a:t>and </a:t>
            </a:r>
            <a:r>
              <a:rPr lang="en-US" b="1" dirty="0"/>
              <a:t>venous return</a:t>
            </a:r>
            <a:r>
              <a:rPr lang="en-US" dirty="0"/>
              <a:t>. Cardiac output (CO) is the amount of blood pumped out by each ventricle in one minute. </a:t>
            </a:r>
            <a:endParaRPr lang="ru-RU" dirty="0" smtClean="0"/>
          </a:p>
          <a:p>
            <a:r>
              <a:rPr lang="en-US" dirty="0"/>
              <a:t>The cardiac cycle refers to events that occur during one heart beat and is split into </a:t>
            </a:r>
            <a:r>
              <a:rPr lang="en-US" b="1" dirty="0"/>
              <a:t>ventricular systole </a:t>
            </a:r>
            <a:r>
              <a:rPr lang="en-US" dirty="0"/>
              <a:t>(contraction/ejection phase) and </a:t>
            </a:r>
            <a:r>
              <a:rPr lang="en-US" b="1" dirty="0"/>
              <a:t>diastole</a:t>
            </a:r>
            <a:r>
              <a:rPr lang="en-US" dirty="0"/>
              <a:t> (relaxation/filling phase). </a:t>
            </a:r>
            <a:endParaRPr lang="ru-RU" dirty="0"/>
          </a:p>
        </p:txBody>
      </p:sp>
      <p:sp>
        <p:nvSpPr>
          <p:cNvPr id="5" name="Объект 4"/>
          <p:cNvSpPr>
            <a:spLocks noGrp="1"/>
          </p:cNvSpPr>
          <p:nvPr>
            <p:ph sz="half" idx="2"/>
          </p:nvPr>
        </p:nvSpPr>
        <p:spPr>
          <a:xfrm>
            <a:off x="4629150" y="399393"/>
            <a:ext cx="4333547" cy="6074979"/>
          </a:xfrm>
        </p:spPr>
        <p:txBody>
          <a:bodyPr>
            <a:normAutofit fontScale="92500" lnSpcReduction="10000"/>
          </a:bodyPr>
          <a:lstStyle/>
          <a:p>
            <a:endParaRPr lang="ru-RU" dirty="0"/>
          </a:p>
        </p:txBody>
      </p:sp>
      <p:pic>
        <p:nvPicPr>
          <p:cNvPr id="1026" name="Picture 2" descr="http://img.medscapestatic.com/pi/meds/ckb/28/1252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9150" y="557049"/>
            <a:ext cx="4197487" cy="57701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6397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sz="half" idx="2"/>
          </p:nvPr>
        </p:nvSpPr>
        <p:spPr>
          <a:xfrm>
            <a:off x="571472" y="188640"/>
            <a:ext cx="8358246" cy="6408712"/>
          </a:xfrm>
        </p:spPr>
        <p:txBody>
          <a:bodyPr>
            <a:noAutofit/>
          </a:bodyPr>
          <a:lstStyle/>
          <a:p>
            <a:pPr>
              <a:buNone/>
            </a:pPr>
            <a:r>
              <a:rPr lang="en-US" sz="2400" dirty="0" smtClean="0">
                <a:latin typeface="Times New Roman" pitchFamily="18" charset="0"/>
                <a:cs typeface="Times New Roman" pitchFamily="18" charset="0"/>
              </a:rPr>
              <a:t>Measurement BP - an important control method behind a condition of a hemodynamic at healthy and at sick people. </a:t>
            </a:r>
            <a:endParaRPr lang="ru-RU"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Measurement of a BP can be carried out direct and indirect methods. The direct method assumes introduction of the sensor immediately in a blood channel. This method apply for the purpose of determination of pressure in large vessels or heart cavities. </a:t>
            </a:r>
          </a:p>
          <a:p>
            <a:pPr>
              <a:buNone/>
            </a:pPr>
            <a:r>
              <a:rPr lang="en-US" sz="2400" dirty="0" smtClean="0">
                <a:latin typeface="Times New Roman" pitchFamily="18" charset="0"/>
                <a:cs typeface="Times New Roman" pitchFamily="18" charset="0"/>
              </a:rPr>
              <a:t>In daily practice of a BP is measured by the indirect auscultation method offered in 1905 by the Russian surgeon </a:t>
            </a:r>
            <a:r>
              <a:rPr lang="en-US" sz="2400" dirty="0" err="1" smtClean="0">
                <a:latin typeface="Times New Roman" pitchFamily="18" charset="0"/>
                <a:cs typeface="Times New Roman" pitchFamily="18" charset="0"/>
              </a:rPr>
              <a:t>Nikolay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Sergeyevich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Korotkov</a:t>
            </a:r>
            <a:r>
              <a:rPr lang="en-US" sz="2400" dirty="0" smtClean="0">
                <a:latin typeface="Times New Roman" pitchFamily="18" charset="0"/>
                <a:cs typeface="Times New Roman" pitchFamily="18" charset="0"/>
              </a:rPr>
              <a:t>.</a:t>
            </a:r>
            <a:endParaRPr lang="ru-RU"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sz="half" idx="2"/>
          </p:nvPr>
        </p:nvSpPr>
        <p:spPr>
          <a:xfrm>
            <a:off x="357158" y="260648"/>
            <a:ext cx="8643998" cy="6597352"/>
          </a:xfrm>
        </p:spPr>
        <p:txBody>
          <a:bodyPr>
            <a:normAutofit fontScale="25000" lnSpcReduction="20000"/>
          </a:bodyPr>
          <a:lstStyle/>
          <a:p>
            <a:pPr algn="ctr">
              <a:lnSpc>
                <a:spcPct val="120000"/>
              </a:lnSpc>
              <a:spcBef>
                <a:spcPts val="0"/>
              </a:spcBef>
              <a:buNone/>
            </a:pPr>
            <a:r>
              <a:rPr lang="en-US" sz="8000" b="1" u="sng" dirty="0" smtClean="0">
                <a:latin typeface="Times New Roman" pitchFamily="18" charset="0"/>
                <a:cs typeface="Times New Roman" pitchFamily="18" charset="0"/>
              </a:rPr>
              <a:t>Steps of procedure - MEASUREMENT OF  BP</a:t>
            </a:r>
          </a:p>
          <a:p>
            <a:pPr>
              <a:lnSpc>
                <a:spcPct val="120000"/>
              </a:lnSpc>
              <a:spcBef>
                <a:spcPts val="0"/>
              </a:spcBef>
              <a:buNone/>
            </a:pPr>
            <a:r>
              <a:rPr lang="en-US" sz="6400" dirty="0" smtClean="0">
                <a:latin typeface="Times New Roman" pitchFamily="18" charset="0"/>
                <a:cs typeface="Times New Roman" pitchFamily="18" charset="0"/>
              </a:rPr>
              <a:t>1 . Wash</a:t>
            </a:r>
            <a:r>
              <a:rPr lang="ru-RU" sz="6400" dirty="0" smtClean="0">
                <a:latin typeface="Times New Roman" pitchFamily="18" charset="0"/>
                <a:cs typeface="Times New Roman" pitchFamily="18" charset="0"/>
              </a:rPr>
              <a:t> </a:t>
            </a:r>
            <a:r>
              <a:rPr lang="en-US" sz="6400" dirty="0" smtClean="0">
                <a:latin typeface="Times New Roman" pitchFamily="18" charset="0"/>
                <a:cs typeface="Times New Roman" pitchFamily="18" charset="0"/>
              </a:rPr>
              <a:t>hands</a:t>
            </a:r>
            <a:r>
              <a:rPr lang="ru-RU" sz="6400" dirty="0" smtClean="0">
                <a:latin typeface="Times New Roman" pitchFamily="18" charset="0"/>
                <a:cs typeface="Times New Roman" pitchFamily="18" charset="0"/>
              </a:rPr>
              <a:t>.</a:t>
            </a:r>
            <a:endParaRPr lang="en-US" sz="6400" dirty="0" smtClean="0">
              <a:latin typeface="Times New Roman" pitchFamily="18" charset="0"/>
              <a:cs typeface="Times New Roman" pitchFamily="18" charset="0"/>
            </a:endParaRPr>
          </a:p>
          <a:p>
            <a:pPr>
              <a:lnSpc>
                <a:spcPct val="120000"/>
              </a:lnSpc>
              <a:spcBef>
                <a:spcPts val="0"/>
              </a:spcBef>
              <a:buNone/>
            </a:pPr>
            <a:r>
              <a:rPr lang="en-US" sz="6400" dirty="0" smtClean="0">
                <a:latin typeface="Times New Roman" pitchFamily="18" charset="0"/>
                <a:cs typeface="Times New Roman" pitchFamily="18" charset="0"/>
              </a:rPr>
              <a:t>2. Take the equipment to the bedside</a:t>
            </a:r>
            <a:r>
              <a:rPr lang="ru-RU" sz="6400" dirty="0" smtClean="0">
                <a:latin typeface="Times New Roman" pitchFamily="18" charset="0"/>
                <a:cs typeface="Times New Roman" pitchFamily="18" charset="0"/>
              </a:rPr>
              <a:t>:</a:t>
            </a:r>
          </a:p>
          <a:p>
            <a:pPr>
              <a:lnSpc>
                <a:spcPct val="120000"/>
              </a:lnSpc>
              <a:spcBef>
                <a:spcPts val="0"/>
              </a:spcBef>
            </a:pPr>
            <a:r>
              <a:rPr lang="en-US" sz="6400" dirty="0" smtClean="0">
                <a:latin typeface="Times New Roman" pitchFamily="18" charset="0"/>
                <a:cs typeface="Times New Roman" pitchFamily="18" charset="0"/>
              </a:rPr>
              <a:t> A quality stethoscope .</a:t>
            </a:r>
          </a:p>
          <a:p>
            <a:pPr>
              <a:lnSpc>
                <a:spcPct val="120000"/>
              </a:lnSpc>
              <a:spcBef>
                <a:spcPts val="0"/>
              </a:spcBef>
            </a:pPr>
            <a:r>
              <a:rPr lang="en-US" sz="6400" dirty="0" smtClean="0">
                <a:latin typeface="Times New Roman" pitchFamily="18" charset="0"/>
                <a:cs typeface="Times New Roman" pitchFamily="18" charset="0"/>
              </a:rPr>
              <a:t>An appropriately sized blood pressure cuff </a:t>
            </a:r>
            <a:r>
              <a:rPr lang="ru-RU" sz="6400" dirty="0" smtClean="0">
                <a:latin typeface="Times New Roman" pitchFamily="18" charset="0"/>
                <a:cs typeface="Times New Roman" pitchFamily="18" charset="0"/>
              </a:rPr>
              <a:t>.</a:t>
            </a:r>
            <a:endParaRPr lang="en-US" sz="6400" dirty="0" smtClean="0">
              <a:latin typeface="Times New Roman" pitchFamily="18" charset="0"/>
              <a:cs typeface="Times New Roman" pitchFamily="18" charset="0"/>
            </a:endParaRPr>
          </a:p>
          <a:p>
            <a:pPr>
              <a:lnSpc>
                <a:spcPct val="120000"/>
              </a:lnSpc>
              <a:spcBef>
                <a:spcPts val="0"/>
              </a:spcBef>
            </a:pPr>
            <a:r>
              <a:rPr lang="en-US" sz="6400" dirty="0" smtClean="0">
                <a:latin typeface="Times New Roman" pitchFamily="18" charset="0"/>
                <a:cs typeface="Times New Roman" pitchFamily="18" charset="0"/>
              </a:rPr>
              <a:t>A blood pressure measurement instrument.</a:t>
            </a:r>
          </a:p>
          <a:p>
            <a:pPr>
              <a:lnSpc>
                <a:spcPct val="120000"/>
              </a:lnSpc>
              <a:spcBef>
                <a:spcPts val="0"/>
              </a:spcBef>
              <a:buNone/>
            </a:pPr>
            <a:r>
              <a:rPr lang="en-US" sz="6400" dirty="0" smtClean="0">
                <a:latin typeface="Times New Roman" pitchFamily="18" charset="0"/>
                <a:cs typeface="Times New Roman" pitchFamily="18" charset="0"/>
              </a:rPr>
              <a:t>3. The patient should sit upright</a:t>
            </a:r>
            <a:r>
              <a:rPr lang="ru-RU" sz="6400" dirty="0" smtClean="0">
                <a:latin typeface="Times New Roman" pitchFamily="18" charset="0"/>
                <a:cs typeface="Times New Roman" pitchFamily="18" charset="0"/>
              </a:rPr>
              <a:t> </a:t>
            </a:r>
            <a:r>
              <a:rPr lang="en-US" sz="6400" dirty="0" smtClean="0">
                <a:latin typeface="Times New Roman" pitchFamily="18" charset="0"/>
                <a:cs typeface="Times New Roman" pitchFamily="18" charset="0"/>
              </a:rPr>
              <a:t>or lie</a:t>
            </a:r>
            <a:r>
              <a:rPr lang="ru-RU" sz="6400" dirty="0" smtClean="0">
                <a:latin typeface="Times New Roman" pitchFamily="18" charset="0"/>
                <a:cs typeface="Times New Roman" pitchFamily="18" charset="0"/>
              </a:rPr>
              <a:t>.</a:t>
            </a:r>
          </a:p>
          <a:p>
            <a:pPr>
              <a:lnSpc>
                <a:spcPct val="120000"/>
              </a:lnSpc>
              <a:spcBef>
                <a:spcPts val="0"/>
              </a:spcBef>
              <a:buNone/>
            </a:pPr>
            <a:r>
              <a:rPr lang="ru-RU" sz="6400" dirty="0" smtClean="0">
                <a:latin typeface="Times New Roman" pitchFamily="18" charset="0"/>
                <a:cs typeface="Times New Roman" pitchFamily="18" charset="0"/>
              </a:rPr>
              <a:t>4</a:t>
            </a:r>
            <a:r>
              <a:rPr lang="en-US" sz="6400" dirty="0" smtClean="0">
                <a:latin typeface="Times New Roman" pitchFamily="18" charset="0"/>
                <a:cs typeface="Times New Roman" pitchFamily="18" charset="0"/>
              </a:rPr>
              <a:t> . Wrap the cuff around the patient's arm. </a:t>
            </a:r>
            <a:endParaRPr lang="ru-RU" sz="6400" dirty="0" smtClean="0">
              <a:latin typeface="Times New Roman" pitchFamily="18" charset="0"/>
              <a:cs typeface="Times New Roman" pitchFamily="18" charset="0"/>
            </a:endParaRPr>
          </a:p>
          <a:p>
            <a:pPr>
              <a:lnSpc>
                <a:spcPct val="120000"/>
              </a:lnSpc>
              <a:spcBef>
                <a:spcPts val="0"/>
              </a:spcBef>
              <a:buNone/>
            </a:pPr>
            <a:r>
              <a:rPr lang="ru-RU" sz="6400" dirty="0" smtClean="0">
                <a:latin typeface="Times New Roman" pitchFamily="18" charset="0"/>
                <a:cs typeface="Times New Roman" pitchFamily="18" charset="0"/>
              </a:rPr>
              <a:t>5. </a:t>
            </a:r>
            <a:r>
              <a:rPr lang="en-US" sz="6400" dirty="0" smtClean="0">
                <a:latin typeface="Times New Roman" pitchFamily="18" charset="0"/>
                <a:cs typeface="Times New Roman" pitchFamily="18" charset="0"/>
              </a:rPr>
              <a:t>Palpate/locate the brachial artery</a:t>
            </a:r>
            <a:r>
              <a:rPr lang="ru-RU" sz="6400" dirty="0" smtClean="0">
                <a:latin typeface="Times New Roman" pitchFamily="18" charset="0"/>
                <a:cs typeface="Times New Roman" pitchFamily="18" charset="0"/>
              </a:rPr>
              <a:t>.</a:t>
            </a:r>
          </a:p>
          <a:p>
            <a:pPr>
              <a:lnSpc>
                <a:spcPct val="120000"/>
              </a:lnSpc>
              <a:spcBef>
                <a:spcPts val="0"/>
              </a:spcBef>
              <a:buNone/>
            </a:pPr>
            <a:r>
              <a:rPr lang="ru-RU" sz="6400" dirty="0" smtClean="0">
                <a:latin typeface="Times New Roman" pitchFamily="18" charset="0"/>
                <a:cs typeface="Times New Roman" pitchFamily="18" charset="0"/>
              </a:rPr>
              <a:t>6. </a:t>
            </a:r>
            <a:r>
              <a:rPr lang="en-US" sz="6400" dirty="0" smtClean="0">
                <a:latin typeface="Times New Roman" pitchFamily="18" charset="0"/>
                <a:cs typeface="Times New Roman" pitchFamily="18" charset="0"/>
              </a:rPr>
              <a:t>place the bell of the stethoscope on the brachial artery.</a:t>
            </a:r>
            <a:endParaRPr lang="ru-RU" sz="6400" dirty="0" smtClean="0">
              <a:latin typeface="Times New Roman" pitchFamily="18" charset="0"/>
              <a:cs typeface="Times New Roman" pitchFamily="18" charset="0"/>
            </a:endParaRPr>
          </a:p>
          <a:p>
            <a:pPr>
              <a:lnSpc>
                <a:spcPct val="120000"/>
              </a:lnSpc>
              <a:spcBef>
                <a:spcPts val="0"/>
              </a:spcBef>
              <a:buNone/>
            </a:pPr>
            <a:r>
              <a:rPr lang="ru-RU" sz="6400" dirty="0" smtClean="0">
                <a:latin typeface="Times New Roman" pitchFamily="18" charset="0"/>
                <a:cs typeface="Times New Roman" pitchFamily="18" charset="0"/>
              </a:rPr>
              <a:t>7. </a:t>
            </a:r>
            <a:r>
              <a:rPr lang="en-US" sz="6400" dirty="0" smtClean="0">
                <a:latin typeface="Times New Roman" pitchFamily="18" charset="0"/>
                <a:cs typeface="Times New Roman" pitchFamily="18" charset="0"/>
              </a:rPr>
              <a:t>close the valve on the pump by turning the knob clockwise.</a:t>
            </a:r>
            <a:endParaRPr lang="ru-RU" sz="6400" dirty="0" smtClean="0">
              <a:latin typeface="Times New Roman" pitchFamily="18" charset="0"/>
              <a:cs typeface="Times New Roman" pitchFamily="18" charset="0"/>
            </a:endParaRPr>
          </a:p>
          <a:p>
            <a:pPr>
              <a:lnSpc>
                <a:spcPct val="120000"/>
              </a:lnSpc>
              <a:spcBef>
                <a:spcPts val="0"/>
              </a:spcBef>
              <a:buNone/>
            </a:pPr>
            <a:r>
              <a:rPr lang="ru-RU" sz="6400" dirty="0" smtClean="0">
                <a:latin typeface="Times New Roman" pitchFamily="18" charset="0"/>
                <a:cs typeface="Times New Roman" pitchFamily="18" charset="0"/>
              </a:rPr>
              <a:t>8. </a:t>
            </a:r>
            <a:r>
              <a:rPr lang="en-US" sz="6400" dirty="0" smtClean="0">
                <a:latin typeface="Times New Roman" pitchFamily="18" charset="0"/>
                <a:cs typeface="Times New Roman" pitchFamily="18" charset="0"/>
              </a:rPr>
              <a:t>Pump up air in the cuff until the sphygmomanometer registers about 20 mm above the point at which the radial pulsation disappears. </a:t>
            </a:r>
            <a:endParaRPr lang="ru-RU" sz="6400" dirty="0" smtClean="0">
              <a:latin typeface="Times New Roman" pitchFamily="18" charset="0"/>
              <a:cs typeface="Times New Roman" pitchFamily="18" charset="0"/>
            </a:endParaRPr>
          </a:p>
          <a:p>
            <a:pPr>
              <a:lnSpc>
                <a:spcPct val="120000"/>
              </a:lnSpc>
              <a:spcBef>
                <a:spcPts val="0"/>
              </a:spcBef>
              <a:buNone/>
            </a:pPr>
            <a:r>
              <a:rPr lang="ru-RU" sz="6400" dirty="0" smtClean="0">
                <a:latin typeface="Times New Roman" pitchFamily="18" charset="0"/>
                <a:cs typeface="Times New Roman" pitchFamily="18" charset="0"/>
              </a:rPr>
              <a:t>9. </a:t>
            </a:r>
            <a:r>
              <a:rPr lang="en-US" sz="6400" dirty="0" smtClean="0">
                <a:latin typeface="Times New Roman" pitchFamily="18" charset="0"/>
                <a:cs typeface="Times New Roman" pitchFamily="18" charset="0"/>
              </a:rPr>
              <a:t>Open the valve slowly by turning the knob anti clockwise. Permit the air to escape very slowly. Note the number on the manometer where the sound first begins. This is the systolic pressure. </a:t>
            </a:r>
            <a:endParaRPr lang="ru-RU" sz="6400" dirty="0" smtClean="0">
              <a:latin typeface="Times New Roman" pitchFamily="18" charset="0"/>
              <a:cs typeface="Times New Roman" pitchFamily="18" charset="0"/>
            </a:endParaRPr>
          </a:p>
          <a:p>
            <a:pPr>
              <a:lnSpc>
                <a:spcPct val="120000"/>
              </a:lnSpc>
              <a:spcBef>
                <a:spcPts val="0"/>
              </a:spcBef>
              <a:buNone/>
            </a:pPr>
            <a:r>
              <a:rPr lang="ru-RU" sz="6400" dirty="0" smtClean="0">
                <a:latin typeface="Times New Roman" pitchFamily="18" charset="0"/>
                <a:cs typeface="Times New Roman" pitchFamily="18" charset="0"/>
              </a:rPr>
              <a:t>10. </a:t>
            </a:r>
            <a:r>
              <a:rPr lang="en-US" sz="6400" dirty="0" smtClean="0">
                <a:latin typeface="Times New Roman" pitchFamily="18" charset="0"/>
                <a:cs typeface="Times New Roman" pitchFamily="18" charset="0"/>
              </a:rPr>
              <a:t>Continue to release the pressure slowly. The sound become louder and clearer. Note the point on the manometer where the sound cease. This is the diastolic pressure. </a:t>
            </a:r>
            <a:endParaRPr lang="ru-RU" sz="6400" dirty="0" smtClean="0">
              <a:latin typeface="Times New Roman" pitchFamily="18" charset="0"/>
              <a:cs typeface="Times New Roman" pitchFamily="18" charset="0"/>
            </a:endParaRPr>
          </a:p>
          <a:p>
            <a:pPr>
              <a:lnSpc>
                <a:spcPct val="120000"/>
              </a:lnSpc>
              <a:spcBef>
                <a:spcPts val="0"/>
              </a:spcBef>
              <a:buNone/>
            </a:pPr>
            <a:r>
              <a:rPr lang="ru-RU" sz="6400" dirty="0" smtClean="0">
                <a:latin typeface="Times New Roman" pitchFamily="18" charset="0"/>
                <a:cs typeface="Times New Roman" pitchFamily="18" charset="0"/>
              </a:rPr>
              <a:t>11. </a:t>
            </a:r>
            <a:r>
              <a:rPr lang="en-US" sz="6400" dirty="0" smtClean="0">
                <a:latin typeface="Times New Roman" pitchFamily="18" charset="0"/>
                <a:cs typeface="Times New Roman" pitchFamily="18" charset="0"/>
              </a:rPr>
              <a:t>Allow the air to escape and the mercury to fall zero. Wait for 1 minute with the cuff deflated.</a:t>
            </a:r>
          </a:p>
          <a:p>
            <a:pPr>
              <a:lnSpc>
                <a:spcPct val="120000"/>
              </a:lnSpc>
              <a:spcBef>
                <a:spcPts val="0"/>
              </a:spcBef>
              <a:buNone/>
            </a:pPr>
            <a:r>
              <a:rPr lang="ru-RU" sz="6400" dirty="0" smtClean="0">
                <a:latin typeface="Times New Roman" pitchFamily="18" charset="0"/>
                <a:cs typeface="Times New Roman" pitchFamily="18" charset="0"/>
              </a:rPr>
              <a:t>12.</a:t>
            </a:r>
            <a:r>
              <a:rPr lang="en-US" sz="6400" dirty="0" smtClean="0">
                <a:latin typeface="Times New Roman" pitchFamily="18" charset="0"/>
                <a:cs typeface="Times New Roman" pitchFamily="18" charset="0"/>
              </a:rPr>
              <a:t> Repeat the procedure if there are any doubts about the reading. </a:t>
            </a:r>
          </a:p>
          <a:p>
            <a:pPr>
              <a:lnSpc>
                <a:spcPct val="120000"/>
              </a:lnSpc>
              <a:spcBef>
                <a:spcPts val="0"/>
              </a:spcBef>
              <a:buNone/>
            </a:pPr>
            <a:r>
              <a:rPr lang="en-US" sz="6400" dirty="0" smtClean="0">
                <a:latin typeface="Times New Roman" pitchFamily="18" charset="0"/>
                <a:cs typeface="Times New Roman" pitchFamily="18" charset="0"/>
              </a:rPr>
              <a:t>1</a:t>
            </a:r>
            <a:r>
              <a:rPr lang="ru-RU" sz="6400" dirty="0" smtClean="0">
                <a:latin typeface="Times New Roman" pitchFamily="18" charset="0"/>
                <a:cs typeface="Times New Roman" pitchFamily="18" charset="0"/>
              </a:rPr>
              <a:t>3.</a:t>
            </a:r>
            <a:r>
              <a:rPr lang="en-US" sz="6400" dirty="0" smtClean="0">
                <a:latin typeface="Times New Roman" pitchFamily="18" charset="0"/>
                <a:cs typeface="Times New Roman" pitchFamily="18" charset="0"/>
              </a:rPr>
              <a:t> Do not take blood pressure more than three times in succession on the same arm.</a:t>
            </a:r>
            <a:endParaRPr lang="ru-RU" sz="6400" dirty="0" smtClean="0">
              <a:latin typeface="Times New Roman" pitchFamily="18" charset="0"/>
              <a:cs typeface="Times New Roman" pitchFamily="18" charset="0"/>
            </a:endParaRPr>
          </a:p>
          <a:p>
            <a:pPr>
              <a:lnSpc>
                <a:spcPct val="120000"/>
              </a:lnSpc>
              <a:spcBef>
                <a:spcPts val="0"/>
              </a:spcBef>
              <a:buNone/>
            </a:pPr>
            <a:endParaRPr lang="ru-RU" sz="8000" dirty="0" smtClean="0"/>
          </a:p>
          <a:p>
            <a:pPr>
              <a:lnSpc>
                <a:spcPct val="120000"/>
              </a:lnSpc>
              <a:spcBef>
                <a:spcPts val="0"/>
              </a:spcBef>
              <a:buNone/>
            </a:pPr>
            <a:endParaRPr lang="ru-RU" sz="8000" dirty="0" smtClean="0">
              <a:latin typeface="Times New Roman" pitchFamily="18" charset="0"/>
              <a:cs typeface="Times New Roman" pitchFamily="18" charset="0"/>
            </a:endParaRPr>
          </a:p>
          <a:p>
            <a:pPr>
              <a:lnSpc>
                <a:spcPct val="120000"/>
              </a:lnSpc>
              <a:spcBef>
                <a:spcPts val="0"/>
              </a:spcBef>
              <a:buNone/>
            </a:pPr>
            <a:r>
              <a:rPr lang="en-US" sz="8000" dirty="0" smtClean="0">
                <a:latin typeface="Times New Roman" pitchFamily="18" charset="0"/>
                <a:cs typeface="Times New Roman" pitchFamily="18" charset="0"/>
              </a:rPr>
              <a:t>.</a:t>
            </a:r>
            <a:endParaRPr lang="ru-RU" sz="8000" dirty="0" smtClean="0">
              <a:latin typeface="Times New Roman" pitchFamily="18" charset="0"/>
              <a:cs typeface="Times New Roman" pitchFamily="18" charset="0"/>
            </a:endParaRPr>
          </a:p>
          <a:p>
            <a:pPr>
              <a:buNone/>
            </a:pPr>
            <a:r>
              <a:rPr lang="en-US" sz="8000" dirty="0" smtClean="0">
                <a:latin typeface="Times New Roman" pitchFamily="18" charset="0"/>
                <a:cs typeface="Times New Roman" pitchFamily="18" charset="0"/>
              </a:rPr>
              <a:t> </a:t>
            </a:r>
            <a:endParaRPr lang="ru-RU" sz="8000" dirty="0" smtClean="0">
              <a:latin typeface="Times New Roman" pitchFamily="18" charset="0"/>
              <a:cs typeface="Times New Roman" pitchFamily="18" charset="0"/>
            </a:endParaRPr>
          </a:p>
          <a:p>
            <a:endParaRPr lang="ru-RU" sz="80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одержимое 6"/>
          <p:cNvSpPr>
            <a:spLocks noGrp="1"/>
          </p:cNvSpPr>
          <p:nvPr>
            <p:ph sz="half" idx="2"/>
          </p:nvPr>
        </p:nvSpPr>
        <p:spPr>
          <a:xfrm>
            <a:off x="357158" y="285728"/>
            <a:ext cx="8501122" cy="6383632"/>
          </a:xfrm>
        </p:spPr>
        <p:txBody>
          <a:bodyPr>
            <a:noAutofit/>
          </a:bodyPr>
          <a:lstStyle/>
          <a:p>
            <a:pPr algn="ctr">
              <a:buNone/>
            </a:pPr>
            <a:r>
              <a:rPr lang="en-US" sz="1800" b="1" u="sng" dirty="0" smtClean="0">
                <a:latin typeface="Times New Roman" pitchFamily="18" charset="0"/>
                <a:cs typeface="Times New Roman" pitchFamily="18" charset="0"/>
              </a:rPr>
              <a:t>Steps of procedure - MEASUREMENT OF water balance </a:t>
            </a:r>
            <a:r>
              <a:rPr lang="en-US" sz="1800" dirty="0" smtClean="0">
                <a:latin typeface="Times New Roman" pitchFamily="18" charset="0"/>
                <a:cs typeface="Times New Roman" pitchFamily="18" charset="0"/>
              </a:rPr>
              <a:t> </a:t>
            </a:r>
            <a:endParaRPr lang="ru-RU" sz="1800" dirty="0" smtClean="0">
              <a:latin typeface="Times New Roman" pitchFamily="18" charset="0"/>
              <a:cs typeface="Times New Roman" pitchFamily="18" charset="0"/>
            </a:endParaRPr>
          </a:p>
          <a:p>
            <a:pPr>
              <a:buNone/>
            </a:pPr>
            <a:r>
              <a:rPr lang="en-US" sz="1800" b="1" dirty="0" smtClean="0">
                <a:latin typeface="Times New Roman" pitchFamily="18" charset="0"/>
                <a:cs typeface="Times New Roman" pitchFamily="18" charset="0"/>
              </a:rPr>
              <a:t>Purpose: </a:t>
            </a:r>
            <a:r>
              <a:rPr lang="en-US" sz="1800" dirty="0" smtClean="0">
                <a:latin typeface="Times New Roman" pitchFamily="18" charset="0"/>
                <a:cs typeface="Times New Roman" pitchFamily="18" charset="0"/>
              </a:rPr>
              <a:t>diagnostics of the hidden edemas</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1.	At 6 a.m. the patient urinates into the toilet. 	After that the patient urinates in bedpan. </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2.	Nurse </a:t>
            </a:r>
            <a:r>
              <a:rPr lang="ru-RU" sz="1800" dirty="0" smtClean="0">
                <a:latin typeface="Times New Roman" pitchFamily="18" charset="0"/>
                <a:cs typeface="Times New Roman" pitchFamily="18" charset="0"/>
              </a:rPr>
              <a:t>с</a:t>
            </a:r>
            <a:r>
              <a:rPr lang="en-US" sz="1800" dirty="0" err="1" smtClean="0">
                <a:latin typeface="Times New Roman" pitchFamily="18" charset="0"/>
                <a:cs typeface="Times New Roman" pitchFamily="18" charset="0"/>
              </a:rPr>
              <a:t>ounts</a:t>
            </a:r>
            <a:r>
              <a:rPr lang="en-US" sz="1800" dirty="0" smtClean="0">
                <a:latin typeface="Times New Roman" pitchFamily="18" charset="0"/>
                <a:cs typeface="Times New Roman" pitchFamily="18" charset="0"/>
              </a:rPr>
              <a:t> the amount of liquid arriving in an organism per day. Water, tea, juice plus amount of fluid, which the nurse entered into a vein.</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3.	Nurse </a:t>
            </a:r>
            <a:r>
              <a:rPr lang="ru-RU" sz="1800" dirty="0" smtClean="0">
                <a:latin typeface="Times New Roman" pitchFamily="18" charset="0"/>
                <a:cs typeface="Times New Roman" pitchFamily="18" charset="0"/>
              </a:rPr>
              <a:t>с</a:t>
            </a:r>
            <a:r>
              <a:rPr lang="en-US" sz="1800" dirty="0" err="1" smtClean="0">
                <a:latin typeface="Times New Roman" pitchFamily="18" charset="0"/>
                <a:cs typeface="Times New Roman" pitchFamily="18" charset="0"/>
              </a:rPr>
              <a:t>ounts</a:t>
            </a:r>
            <a:r>
              <a:rPr lang="en-US" sz="1800" dirty="0" smtClean="0">
                <a:latin typeface="Times New Roman" pitchFamily="18" charset="0"/>
                <a:cs typeface="Times New Roman" pitchFamily="18" charset="0"/>
              </a:rPr>
              <a:t> the amount of excreted urine per day. </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4. </a:t>
            </a:r>
            <a:r>
              <a:rPr lang="en-US" sz="1800" u="sng" dirty="0" smtClean="0">
                <a:latin typeface="Times New Roman" pitchFamily="18" charset="0"/>
                <a:cs typeface="Times New Roman" pitchFamily="18" charset="0"/>
              </a:rPr>
              <a:t>Determine OF water balance</a:t>
            </a:r>
            <a:r>
              <a:rPr lang="en-US" sz="1800" dirty="0" smtClean="0">
                <a:latin typeface="Times New Roman" pitchFamily="18" charset="0"/>
                <a:cs typeface="Times New Roman" pitchFamily="18" charset="0"/>
              </a:rPr>
              <a:t>. Calculation of the water balance is determined by a formula:</a:t>
            </a:r>
            <a:endParaRPr lang="ru-RU" sz="1800" dirty="0" smtClean="0">
              <a:latin typeface="Times New Roman" pitchFamily="18" charset="0"/>
              <a:cs typeface="Times New Roman" pitchFamily="18" charset="0"/>
            </a:endParaRPr>
          </a:p>
          <a:p>
            <a:endParaRPr lang="ru-RU" sz="1800" dirty="0" smtClean="0">
              <a:latin typeface="Times New Roman" pitchFamily="18" charset="0"/>
              <a:cs typeface="Times New Roman" pitchFamily="18" charset="0"/>
            </a:endParaRPr>
          </a:p>
          <a:p>
            <a:pPr algn="ctr">
              <a:buNone/>
            </a:pPr>
            <a:r>
              <a:rPr lang="ru-RU" sz="1800" b="1" u="sng" dirty="0" err="1" smtClean="0">
                <a:latin typeface="Times New Roman" pitchFamily="18" charset="0"/>
                <a:cs typeface="Times New Roman" pitchFamily="18" charset="0"/>
              </a:rPr>
              <a:t>The</a:t>
            </a:r>
            <a:r>
              <a:rPr lang="ru-RU" sz="1800" b="1" u="sng" dirty="0" smtClean="0">
                <a:latin typeface="Times New Roman" pitchFamily="18" charset="0"/>
                <a:cs typeface="Times New Roman" pitchFamily="18" charset="0"/>
              </a:rPr>
              <a:t> </a:t>
            </a:r>
            <a:r>
              <a:rPr lang="ru-RU" sz="1800" b="1" u="sng" dirty="0" err="1" smtClean="0">
                <a:latin typeface="Times New Roman" pitchFamily="18" charset="0"/>
                <a:cs typeface="Times New Roman" pitchFamily="18" charset="0"/>
              </a:rPr>
              <a:t>amount</a:t>
            </a:r>
            <a:r>
              <a:rPr lang="ru-RU" sz="1800" b="1" u="sng" dirty="0" smtClean="0">
                <a:latin typeface="Times New Roman" pitchFamily="18" charset="0"/>
                <a:cs typeface="Times New Roman" pitchFamily="18" charset="0"/>
              </a:rPr>
              <a:t> </a:t>
            </a:r>
            <a:r>
              <a:rPr lang="ru-RU" sz="1800" b="1" u="sng" dirty="0" err="1" smtClean="0">
                <a:latin typeface="Times New Roman" pitchFamily="18" charset="0"/>
                <a:cs typeface="Times New Roman" pitchFamily="18" charset="0"/>
              </a:rPr>
              <a:t>of</a:t>
            </a:r>
            <a:r>
              <a:rPr lang="ru-RU" sz="1800" b="1" u="sng" dirty="0" smtClean="0">
                <a:latin typeface="Times New Roman" pitchFamily="18" charset="0"/>
                <a:cs typeface="Times New Roman" pitchFamily="18" charset="0"/>
              </a:rPr>
              <a:t> </a:t>
            </a:r>
            <a:r>
              <a:rPr lang="ru-RU" sz="1800" b="1" u="sng" dirty="0" err="1" smtClean="0">
                <a:latin typeface="Times New Roman" pitchFamily="18" charset="0"/>
                <a:cs typeface="Times New Roman" pitchFamily="18" charset="0"/>
              </a:rPr>
              <a:t>urine</a:t>
            </a:r>
            <a:r>
              <a:rPr lang="en-US" sz="1800" b="1" u="sng" dirty="0" smtClean="0">
                <a:latin typeface="Times New Roman" pitchFamily="18" charset="0"/>
                <a:cs typeface="Times New Roman" pitchFamily="18" charset="0"/>
              </a:rPr>
              <a:t>*100</a:t>
            </a:r>
            <a:endParaRPr lang="ru-RU" sz="1800" dirty="0" smtClean="0">
              <a:latin typeface="Times New Roman" pitchFamily="18" charset="0"/>
              <a:cs typeface="Times New Roman" pitchFamily="18" charset="0"/>
            </a:endParaRPr>
          </a:p>
          <a:p>
            <a:pPr algn="ctr">
              <a:buNone/>
            </a:pPr>
            <a:r>
              <a:rPr lang="en-US" sz="1800" b="1" dirty="0" smtClean="0">
                <a:latin typeface="Times New Roman" pitchFamily="18" charset="0"/>
                <a:cs typeface="Times New Roman" pitchFamily="18" charset="0"/>
              </a:rPr>
              <a:t>Total amount of fluid </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5. To consider water balance is negative if less liquid is emitted,    than it is calculated in norm (+ or – 5 - 10% may be)</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6. To consider water balance is positive if more liquid is emitted, than   it is calculated.</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7. To make records in a leaf of the accounting of water balance. </a:t>
            </a:r>
            <a:endParaRPr lang="ru-RU" sz="1800" dirty="0" smtClean="0">
              <a:latin typeface="Times New Roman" pitchFamily="18" charset="0"/>
              <a:cs typeface="Times New Roman" pitchFamily="18" charset="0"/>
            </a:endParaRPr>
          </a:p>
          <a:p>
            <a:pPr algn="ctr">
              <a:buNone/>
            </a:pP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42"/>
            <a:ext cx="8229600" cy="917596"/>
          </a:xfrm>
        </p:spPr>
        <p:txBody>
          <a:bodyPr>
            <a:normAutofit fontScale="90000"/>
          </a:bodyPr>
          <a:lstStyle/>
          <a:p>
            <a:r>
              <a:rPr lang="en-US" dirty="0" smtClean="0"/>
              <a:t>Algorithm determining of water balance (daily </a:t>
            </a:r>
            <a:r>
              <a:rPr lang="en-US" dirty="0" err="1" smtClean="0"/>
              <a:t>diuresis</a:t>
            </a:r>
            <a:r>
              <a:rPr lang="en-US" dirty="0" smtClean="0"/>
              <a:t>):</a:t>
            </a:r>
            <a:br>
              <a:rPr lang="en-US" dirty="0" smtClean="0"/>
            </a:br>
            <a:endParaRPr lang="ru-RU" dirty="0"/>
          </a:p>
        </p:txBody>
      </p:sp>
      <p:sp>
        <p:nvSpPr>
          <p:cNvPr id="3" name="Содержимое 2"/>
          <p:cNvSpPr>
            <a:spLocks noGrp="1"/>
          </p:cNvSpPr>
          <p:nvPr>
            <p:ph sz="half" idx="1"/>
          </p:nvPr>
        </p:nvSpPr>
        <p:spPr>
          <a:xfrm>
            <a:off x="214282" y="1600200"/>
            <a:ext cx="7358114" cy="4757758"/>
          </a:xfrm>
        </p:spPr>
        <p:txBody>
          <a:bodyPr>
            <a:normAutofit/>
          </a:bodyPr>
          <a:lstStyle/>
          <a:p>
            <a:pPr>
              <a:buNone/>
            </a:pPr>
            <a:r>
              <a:rPr lang="en-US" dirty="0" smtClean="0">
                <a:latin typeface="Times New Roman" pitchFamily="18" charset="0"/>
                <a:cs typeface="Times New Roman" pitchFamily="18" charset="0"/>
              </a:rPr>
              <a:t>1.	at 6 a.m. the patient urinates into the toilet.</a:t>
            </a:r>
          </a:p>
          <a:p>
            <a:pPr>
              <a:buNone/>
            </a:pPr>
            <a:r>
              <a:rPr lang="en-US" dirty="0" smtClean="0">
                <a:latin typeface="Times New Roman" pitchFamily="18" charset="0"/>
                <a:cs typeface="Times New Roman" pitchFamily="18" charset="0"/>
              </a:rPr>
              <a:t>2.	after that the patient urinates in bedpan.</a:t>
            </a:r>
          </a:p>
          <a:p>
            <a:pPr>
              <a:buNone/>
            </a:pPr>
            <a:r>
              <a:rPr lang="en-US" dirty="0" smtClean="0">
                <a:latin typeface="Times New Roman" pitchFamily="18" charset="0"/>
                <a:cs typeface="Times New Roman" pitchFamily="18" charset="0"/>
              </a:rPr>
              <a:t>3.	nurse measures the volume of urine.</a:t>
            </a:r>
          </a:p>
          <a:p>
            <a:pPr marL="514350" indent="-514350">
              <a:buAutoNum type="arabicPeriod" startAt="4"/>
            </a:pPr>
            <a:r>
              <a:rPr lang="en-US" dirty="0" smtClean="0">
                <a:latin typeface="Times New Roman" pitchFamily="18" charset="0"/>
                <a:cs typeface="Times New Roman" pitchFamily="18" charset="0"/>
              </a:rPr>
              <a:t>nurse calculates (nurse counts), the amount of fluid which the patient drank for 24 hours (water, tea, juice). Plus amount of fluid, which the nurse entered into a vein.</a:t>
            </a:r>
          </a:p>
          <a:p>
            <a:pPr marL="514350" indent="-514350">
              <a:buAutoNum type="arabicPeriod" startAt="4"/>
            </a:pPr>
            <a:r>
              <a:rPr lang="en-US" dirty="0" smtClean="0">
                <a:latin typeface="Times New Roman" pitchFamily="18" charset="0"/>
                <a:cs typeface="Times New Roman" pitchFamily="18" charset="0"/>
              </a:rPr>
              <a:t>Determine of water balance.</a:t>
            </a:r>
            <a:endParaRPr lang="ru-RU"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For</a:t>
            </a:r>
            <a:r>
              <a:rPr lang="ru-RU" dirty="0" smtClean="0"/>
              <a:t> </a:t>
            </a:r>
            <a:r>
              <a:rPr lang="en-US" dirty="0" smtClean="0"/>
              <a:t>example:</a:t>
            </a:r>
            <a:r>
              <a:rPr lang="ru-RU" dirty="0" smtClean="0"/>
              <a:t/>
            </a:r>
            <a:br>
              <a:rPr lang="ru-RU" dirty="0" smtClean="0"/>
            </a:br>
            <a:endParaRPr lang="ru-RU" dirty="0"/>
          </a:p>
        </p:txBody>
      </p:sp>
      <p:sp>
        <p:nvSpPr>
          <p:cNvPr id="3" name="Содержимое 2"/>
          <p:cNvSpPr>
            <a:spLocks noGrp="1"/>
          </p:cNvSpPr>
          <p:nvPr>
            <p:ph sz="half" idx="1"/>
          </p:nvPr>
        </p:nvSpPr>
        <p:spPr>
          <a:xfrm>
            <a:off x="214282" y="928670"/>
            <a:ext cx="4281518" cy="5786478"/>
          </a:xfrm>
        </p:spPr>
        <p:txBody>
          <a:bodyPr>
            <a:normAutofit fontScale="92500" lnSpcReduction="10000"/>
          </a:bodyPr>
          <a:lstStyle/>
          <a:p>
            <a:pPr algn="ctr">
              <a:buNone/>
            </a:pPr>
            <a:r>
              <a:rPr lang="en-US" sz="1600" b="1" dirty="0" smtClean="0"/>
              <a:t>ACCOUNT SHEET </a:t>
            </a:r>
            <a:endParaRPr lang="ru-RU" sz="1600" b="1" dirty="0" smtClean="0"/>
          </a:p>
          <a:p>
            <a:pPr>
              <a:buNone/>
            </a:pPr>
            <a:r>
              <a:rPr lang="en-US" sz="1600" dirty="0" smtClean="0"/>
              <a:t>Patient</a:t>
            </a:r>
            <a:r>
              <a:rPr lang="ru-RU" sz="1600" dirty="0" smtClean="0"/>
              <a:t> -</a:t>
            </a:r>
            <a:r>
              <a:rPr lang="en-US" sz="1600" dirty="0" smtClean="0"/>
              <a:t> </a:t>
            </a:r>
            <a:r>
              <a:rPr lang="en-US" sz="1600" dirty="0" err="1" smtClean="0"/>
              <a:t>Ivanov</a:t>
            </a:r>
            <a:r>
              <a:rPr lang="en-US" sz="1600" dirty="0" smtClean="0"/>
              <a:t> I</a:t>
            </a:r>
            <a:r>
              <a:rPr lang="ru-RU" sz="1600" dirty="0" smtClean="0"/>
              <a:t>.</a:t>
            </a:r>
            <a:r>
              <a:rPr lang="en-US" sz="1600" dirty="0" smtClean="0"/>
              <a:t> </a:t>
            </a:r>
            <a:endParaRPr lang="ru-RU" sz="1600" dirty="0" smtClean="0"/>
          </a:p>
          <a:p>
            <a:pPr>
              <a:buNone/>
            </a:pPr>
            <a:r>
              <a:rPr lang="en-US" sz="1600" dirty="0" smtClean="0">
                <a:latin typeface="Times New Roman" pitchFamily="18" charset="0"/>
                <a:cs typeface="Times New Roman" pitchFamily="18" charset="0"/>
              </a:rPr>
              <a:t>Ward</a:t>
            </a:r>
            <a:r>
              <a:rPr lang="ru-RU" sz="1600" dirty="0" smtClean="0">
                <a:latin typeface="Times New Roman" pitchFamily="18" charset="0"/>
                <a:cs typeface="Times New Roman" pitchFamily="18" charset="0"/>
              </a:rPr>
              <a:t> № 15</a:t>
            </a:r>
          </a:p>
          <a:p>
            <a:pPr algn="ctr">
              <a:lnSpc>
                <a:spcPct val="110000"/>
              </a:lnSpc>
              <a:buNone/>
            </a:pPr>
            <a:r>
              <a:rPr lang="en-US" sz="1600" i="1" dirty="0" smtClean="0">
                <a:latin typeface="Times New Roman" pitchFamily="18" charset="0"/>
                <a:cs typeface="Times New Roman" pitchFamily="18" charset="0"/>
              </a:rPr>
              <a:t>Count</a:t>
            </a:r>
            <a:r>
              <a:rPr lang="ru-RU" sz="1600" i="1" dirty="0" smtClean="0">
                <a:latin typeface="Times New Roman" pitchFamily="18" charset="0"/>
                <a:cs typeface="Times New Roman" pitchFamily="18" charset="0"/>
              </a:rPr>
              <a:t> </a:t>
            </a:r>
            <a:r>
              <a:rPr lang="en-US" sz="1600" i="1" dirty="0" smtClean="0">
                <a:latin typeface="Times New Roman" pitchFamily="18" charset="0"/>
                <a:cs typeface="Times New Roman" pitchFamily="18" charset="0"/>
              </a:rPr>
              <a:t>amount of liquid arriving in an organism per day. </a:t>
            </a:r>
            <a:endParaRPr lang="ru-RU" sz="1600" i="1" dirty="0" smtClean="0">
              <a:latin typeface="Times New Roman" pitchFamily="18" charset="0"/>
              <a:cs typeface="Times New Roman" pitchFamily="18" charset="0"/>
            </a:endParaRPr>
          </a:p>
          <a:p>
            <a:pPr>
              <a:lnSpc>
                <a:spcPct val="110000"/>
              </a:lnSpc>
            </a:pPr>
            <a:r>
              <a:rPr lang="en-US" sz="1600" dirty="0" smtClean="0">
                <a:latin typeface="Times New Roman" pitchFamily="18" charset="0"/>
                <a:cs typeface="Times New Roman" pitchFamily="18" charset="0"/>
              </a:rPr>
              <a:t>Breakfast </a:t>
            </a:r>
            <a:r>
              <a:rPr lang="ru-RU" sz="1600" dirty="0" smtClean="0">
                <a:latin typeface="Times New Roman" pitchFamily="18" charset="0"/>
                <a:cs typeface="Times New Roman" pitchFamily="18" charset="0"/>
              </a:rPr>
              <a:t>– 300 </a:t>
            </a:r>
            <a:r>
              <a:rPr lang="en-US" sz="1600" dirty="0" smtClean="0">
                <a:latin typeface="Times New Roman" pitchFamily="18" charset="0"/>
                <a:cs typeface="Times New Roman" pitchFamily="18" charset="0"/>
              </a:rPr>
              <a:t>ml</a:t>
            </a:r>
            <a:endParaRPr lang="ru-RU" sz="1600" dirty="0" smtClean="0">
              <a:latin typeface="Times New Roman" pitchFamily="18" charset="0"/>
              <a:cs typeface="Times New Roman" pitchFamily="18" charset="0"/>
            </a:endParaRPr>
          </a:p>
          <a:p>
            <a:pPr>
              <a:lnSpc>
                <a:spcPct val="110000"/>
              </a:lnSpc>
            </a:pPr>
            <a:r>
              <a:rPr lang="ru-RU" sz="1600" dirty="0" smtClean="0">
                <a:latin typeface="Times New Roman" pitchFamily="18" charset="0"/>
                <a:cs typeface="Times New Roman" pitchFamily="18" charset="0"/>
              </a:rPr>
              <a:t>10.00 –</a:t>
            </a:r>
            <a:r>
              <a:rPr lang="en-US" sz="1600" dirty="0" smtClean="0">
                <a:latin typeface="Times New Roman" pitchFamily="18" charset="0"/>
                <a:cs typeface="Times New Roman" pitchFamily="18" charset="0"/>
              </a:rPr>
              <a:t> 2</a:t>
            </a:r>
            <a:r>
              <a:rPr lang="ru-RU" sz="1600" dirty="0" smtClean="0">
                <a:latin typeface="Times New Roman" pitchFamily="18" charset="0"/>
                <a:cs typeface="Times New Roman" pitchFamily="18" charset="0"/>
              </a:rPr>
              <a:t>0</a:t>
            </a:r>
            <a:r>
              <a:rPr lang="en-US" sz="1600" dirty="0" smtClean="0">
                <a:latin typeface="Times New Roman" pitchFamily="18" charset="0"/>
                <a:cs typeface="Times New Roman" pitchFamily="18" charset="0"/>
              </a:rPr>
              <a:t>0 ml</a:t>
            </a:r>
          </a:p>
          <a:p>
            <a:pPr>
              <a:lnSpc>
                <a:spcPct val="110000"/>
              </a:lnSpc>
            </a:pPr>
            <a:r>
              <a:rPr lang="en-US" sz="1600" dirty="0" smtClean="0">
                <a:latin typeface="Times New Roman" pitchFamily="18" charset="0"/>
                <a:cs typeface="Times New Roman" pitchFamily="18" charset="0"/>
              </a:rPr>
              <a:t>11.00 – 150 ml</a:t>
            </a:r>
            <a:endParaRPr lang="ru-RU" sz="1600" dirty="0" smtClean="0">
              <a:latin typeface="Times New Roman" pitchFamily="18" charset="0"/>
              <a:cs typeface="Times New Roman" pitchFamily="18" charset="0"/>
            </a:endParaRPr>
          </a:p>
          <a:p>
            <a:pPr>
              <a:lnSpc>
                <a:spcPct val="110000"/>
              </a:lnSpc>
            </a:pPr>
            <a:r>
              <a:rPr lang="en-US" sz="1600" dirty="0" smtClean="0">
                <a:latin typeface="Times New Roman" pitchFamily="18" charset="0"/>
                <a:cs typeface="Times New Roman" pitchFamily="18" charset="0"/>
              </a:rPr>
              <a:t>Lunch</a:t>
            </a: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600 ml</a:t>
            </a:r>
            <a:endParaRPr lang="ru-RU" sz="1600" dirty="0" smtClean="0">
              <a:latin typeface="Times New Roman" pitchFamily="18" charset="0"/>
              <a:cs typeface="Times New Roman" pitchFamily="18" charset="0"/>
            </a:endParaRPr>
          </a:p>
          <a:p>
            <a:pPr>
              <a:lnSpc>
                <a:spcPct val="110000"/>
              </a:lnSpc>
            </a:pPr>
            <a:r>
              <a:rPr lang="en-US" sz="1600" dirty="0" smtClean="0">
                <a:latin typeface="Times New Roman" pitchFamily="18" charset="0"/>
                <a:cs typeface="Times New Roman" pitchFamily="18" charset="0"/>
              </a:rPr>
              <a:t>Dinner</a:t>
            </a: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180 ml</a:t>
            </a:r>
            <a:endParaRPr lang="ru-RU" sz="1600" dirty="0" smtClean="0">
              <a:latin typeface="Times New Roman" pitchFamily="18" charset="0"/>
              <a:cs typeface="Times New Roman" pitchFamily="18" charset="0"/>
            </a:endParaRPr>
          </a:p>
          <a:p>
            <a:pPr>
              <a:lnSpc>
                <a:spcPct val="110000"/>
              </a:lnSpc>
            </a:pPr>
            <a:r>
              <a:rPr lang="en-US" sz="1600" dirty="0" smtClean="0">
                <a:latin typeface="Times New Roman" pitchFamily="18" charset="0"/>
                <a:cs typeface="Times New Roman" pitchFamily="18" charset="0"/>
              </a:rPr>
              <a:t>21.00</a:t>
            </a: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200 ml</a:t>
            </a:r>
            <a:endParaRPr lang="ru-RU" sz="1600" dirty="0" smtClean="0">
              <a:latin typeface="Times New Roman" pitchFamily="18" charset="0"/>
              <a:cs typeface="Times New Roman" pitchFamily="18" charset="0"/>
            </a:endParaRPr>
          </a:p>
          <a:p>
            <a:pPr>
              <a:lnSpc>
                <a:spcPct val="110000"/>
              </a:lnSpc>
            </a:pPr>
            <a:r>
              <a:rPr lang="ru-RU" sz="1600" u="sng" dirty="0" smtClean="0">
                <a:latin typeface="Times New Roman" pitchFamily="18" charset="0"/>
                <a:cs typeface="Times New Roman" pitchFamily="18" charset="0"/>
              </a:rPr>
              <a:t>22.00 –</a:t>
            </a:r>
            <a:r>
              <a:rPr lang="en-US" sz="1600" u="sng" dirty="0" smtClean="0">
                <a:latin typeface="Times New Roman" pitchFamily="18" charset="0"/>
                <a:cs typeface="Times New Roman" pitchFamily="18" charset="0"/>
              </a:rPr>
              <a:t> 200 ml</a:t>
            </a:r>
          </a:p>
          <a:p>
            <a:pPr>
              <a:lnSpc>
                <a:spcPct val="110000"/>
              </a:lnSpc>
              <a:buNone/>
            </a:pPr>
            <a:r>
              <a:rPr lang="en-US" sz="1600" dirty="0" smtClean="0">
                <a:latin typeface="Times New Roman" pitchFamily="18" charset="0"/>
                <a:cs typeface="Times New Roman" pitchFamily="18" charset="0"/>
              </a:rPr>
              <a:t>In  total 18</a:t>
            </a:r>
            <a:r>
              <a:rPr lang="ru-RU" sz="1600" dirty="0" smtClean="0">
                <a:latin typeface="Times New Roman" pitchFamily="18" charset="0"/>
                <a:cs typeface="Times New Roman" pitchFamily="18" charset="0"/>
              </a:rPr>
              <a:t>3</a:t>
            </a:r>
            <a:r>
              <a:rPr lang="en-US" sz="1600" dirty="0" smtClean="0">
                <a:latin typeface="Times New Roman" pitchFamily="18" charset="0"/>
                <a:cs typeface="Times New Roman" pitchFamily="18" charset="0"/>
              </a:rPr>
              <a:t>0 ml </a:t>
            </a:r>
          </a:p>
          <a:p>
            <a:pPr>
              <a:buNone/>
            </a:pPr>
            <a:endParaRPr lang="en-US" sz="16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Count</a:t>
            </a: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amount of excreted urine per day</a:t>
            </a:r>
            <a:r>
              <a:rPr lang="ru-RU" sz="1600" dirty="0" smtClean="0">
                <a:latin typeface="Times New Roman" pitchFamily="18" charset="0"/>
                <a:cs typeface="Times New Roman" pitchFamily="18" charset="0"/>
              </a:rPr>
              <a:t>:</a:t>
            </a:r>
          </a:p>
          <a:p>
            <a:r>
              <a:rPr lang="ru-RU" sz="1600" dirty="0" smtClean="0">
                <a:latin typeface="Times New Roman" pitchFamily="18" charset="0"/>
                <a:cs typeface="Times New Roman" pitchFamily="18" charset="0"/>
              </a:rPr>
              <a:t>300 </a:t>
            </a:r>
            <a:r>
              <a:rPr lang="en-US" sz="1600" dirty="0" smtClean="0">
                <a:latin typeface="Times New Roman" pitchFamily="18" charset="0"/>
                <a:cs typeface="Times New Roman" pitchFamily="18" charset="0"/>
              </a:rPr>
              <a:t>ml </a:t>
            </a:r>
            <a:endParaRPr lang="ru-RU" sz="1600" dirty="0" smtClean="0">
              <a:latin typeface="Times New Roman" pitchFamily="18" charset="0"/>
              <a:cs typeface="Times New Roman" pitchFamily="18" charset="0"/>
            </a:endParaRPr>
          </a:p>
          <a:p>
            <a:r>
              <a:rPr lang="ru-RU" sz="1600" dirty="0" smtClean="0">
                <a:latin typeface="Times New Roman" pitchFamily="18" charset="0"/>
                <a:cs typeface="Times New Roman" pitchFamily="18" charset="0"/>
              </a:rPr>
              <a:t>220 </a:t>
            </a:r>
            <a:r>
              <a:rPr lang="en-US" sz="1600" dirty="0" smtClean="0">
                <a:latin typeface="Times New Roman" pitchFamily="18" charset="0"/>
                <a:cs typeface="Times New Roman" pitchFamily="18" charset="0"/>
              </a:rPr>
              <a:t>ml </a:t>
            </a:r>
            <a:endParaRPr lang="ru-RU" sz="1600" dirty="0" smtClean="0">
              <a:latin typeface="Times New Roman" pitchFamily="18" charset="0"/>
              <a:cs typeface="Times New Roman" pitchFamily="18" charset="0"/>
            </a:endParaRPr>
          </a:p>
          <a:p>
            <a:r>
              <a:rPr lang="ru-RU" sz="1600" dirty="0" smtClean="0">
                <a:latin typeface="Times New Roman" pitchFamily="18" charset="0"/>
                <a:cs typeface="Times New Roman" pitchFamily="18" charset="0"/>
              </a:rPr>
              <a:t>250 </a:t>
            </a:r>
            <a:r>
              <a:rPr lang="en-US" sz="1600" dirty="0" smtClean="0">
                <a:latin typeface="Times New Roman" pitchFamily="18" charset="0"/>
                <a:cs typeface="Times New Roman" pitchFamily="18" charset="0"/>
              </a:rPr>
              <a:t>ml </a:t>
            </a:r>
            <a:endParaRPr lang="ru-RU" sz="1600" dirty="0" smtClean="0">
              <a:latin typeface="Times New Roman" pitchFamily="18" charset="0"/>
              <a:cs typeface="Times New Roman" pitchFamily="18" charset="0"/>
            </a:endParaRPr>
          </a:p>
          <a:p>
            <a:r>
              <a:rPr lang="ru-RU" sz="1600" dirty="0" smtClean="0">
                <a:latin typeface="Times New Roman" pitchFamily="18" charset="0"/>
                <a:cs typeface="Times New Roman" pitchFamily="18" charset="0"/>
              </a:rPr>
              <a:t>350 </a:t>
            </a:r>
            <a:r>
              <a:rPr lang="en-US" sz="1600" dirty="0" smtClean="0">
                <a:latin typeface="Times New Roman" pitchFamily="18" charset="0"/>
                <a:cs typeface="Times New Roman" pitchFamily="18" charset="0"/>
              </a:rPr>
              <a:t>ml </a:t>
            </a:r>
            <a:endParaRPr lang="ru-RU" sz="1600" dirty="0" smtClean="0">
              <a:latin typeface="Times New Roman" pitchFamily="18" charset="0"/>
              <a:cs typeface="Times New Roman" pitchFamily="18" charset="0"/>
            </a:endParaRPr>
          </a:p>
          <a:p>
            <a:r>
              <a:rPr lang="ru-RU" sz="1600" u="sng" dirty="0" smtClean="0">
                <a:latin typeface="Times New Roman" pitchFamily="18" charset="0"/>
                <a:cs typeface="Times New Roman" pitchFamily="18" charset="0"/>
              </a:rPr>
              <a:t>280 </a:t>
            </a:r>
            <a:r>
              <a:rPr lang="en-US" sz="1600" u="sng" dirty="0" smtClean="0">
                <a:latin typeface="Times New Roman" pitchFamily="18" charset="0"/>
                <a:cs typeface="Times New Roman" pitchFamily="18" charset="0"/>
              </a:rPr>
              <a:t>ml </a:t>
            </a:r>
            <a:endParaRPr lang="ru-RU" sz="1600" u="sng"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In  total 1</a:t>
            </a:r>
            <a:r>
              <a:rPr lang="ru-RU" sz="1600" dirty="0" smtClean="0">
                <a:latin typeface="Times New Roman" pitchFamily="18" charset="0"/>
                <a:cs typeface="Times New Roman" pitchFamily="18" charset="0"/>
              </a:rPr>
              <a:t>40</a:t>
            </a:r>
            <a:r>
              <a:rPr lang="en-US" sz="1600" dirty="0" smtClean="0">
                <a:latin typeface="Times New Roman" pitchFamily="18" charset="0"/>
                <a:cs typeface="Times New Roman" pitchFamily="18" charset="0"/>
              </a:rPr>
              <a:t>0 ml </a:t>
            </a:r>
          </a:p>
          <a:p>
            <a:endParaRPr lang="ru-RU" sz="1600" u="sng" dirty="0" smtClean="0">
              <a:latin typeface="Times New Roman" pitchFamily="18" charset="0"/>
              <a:cs typeface="Times New Roman" pitchFamily="18" charset="0"/>
            </a:endParaRPr>
          </a:p>
        </p:txBody>
      </p:sp>
      <p:sp>
        <p:nvSpPr>
          <p:cNvPr id="4" name="Содержимое 3"/>
          <p:cNvSpPr>
            <a:spLocks noGrp="1"/>
          </p:cNvSpPr>
          <p:nvPr>
            <p:ph sz="half" idx="2"/>
          </p:nvPr>
        </p:nvSpPr>
        <p:spPr>
          <a:xfrm>
            <a:off x="4648200" y="1142984"/>
            <a:ext cx="4038600" cy="4983179"/>
          </a:xfrm>
        </p:spPr>
        <p:txBody>
          <a:bodyPr>
            <a:normAutofit fontScale="92500" lnSpcReduction="10000"/>
          </a:bodyPr>
          <a:lstStyle/>
          <a:p>
            <a:pPr>
              <a:buNone/>
            </a:pPr>
            <a:r>
              <a:rPr lang="en-US" dirty="0" smtClean="0">
                <a:latin typeface="Times New Roman" pitchFamily="18" charset="0"/>
                <a:cs typeface="Times New Roman" pitchFamily="18" charset="0"/>
              </a:rPr>
              <a:t>Calculation of the water balance is determined by a formula:</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1830 * 0,8 = 1464</a:t>
            </a:r>
            <a:r>
              <a:rPr lang="en-US" dirty="0" smtClean="0">
                <a:latin typeface="Times New Roman" pitchFamily="18" charset="0"/>
                <a:cs typeface="Times New Roman" pitchFamily="18" charset="0"/>
              </a:rPr>
              <a:t> ml</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124692" y="350186"/>
            <a:ext cx="4723205" cy="6253655"/>
          </a:xfrm>
        </p:spPr>
        <p:txBody>
          <a:bodyPr>
            <a:normAutofit fontScale="92500" lnSpcReduction="10000"/>
          </a:bodyPr>
          <a:lstStyle/>
          <a:p>
            <a:pPr marL="0" indent="0">
              <a:buNone/>
            </a:pPr>
            <a:r>
              <a:rPr lang="en-US" b="1" dirty="0">
                <a:latin typeface="Times New Roman" pitchFamily="18" charset="0"/>
                <a:cs typeface="Times New Roman" pitchFamily="18" charset="0"/>
              </a:rPr>
              <a:t>Systemic Circulation</a:t>
            </a:r>
          </a:p>
          <a:p>
            <a:r>
              <a:rPr lang="en-US" dirty="0">
                <a:latin typeface="Times New Roman" pitchFamily="18" charset="0"/>
                <a:cs typeface="Times New Roman" pitchFamily="18" charset="0"/>
              </a:rPr>
              <a:t>Systemic circulation carries highly oxygenated blood from the left side of the heart to all of the tissues of the body (with the exception of the heart and lungs).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Systemic </a:t>
            </a:r>
            <a:r>
              <a:rPr lang="en-US" dirty="0">
                <a:latin typeface="Times New Roman" pitchFamily="18" charset="0"/>
                <a:cs typeface="Times New Roman" pitchFamily="18" charset="0"/>
              </a:rPr>
              <a:t>circulation removes wastes from body tissues and returns deoxygenated blood to the right side of the heart</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left atrium and left ventricle of the heart are the pumping chambers for the systemic circulation loop</a:t>
            </a:r>
            <a:r>
              <a:rPr lang="en-US"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pic>
        <p:nvPicPr>
          <p:cNvPr id="5" name="Picture 2" descr="http://img.medscapestatic.com/pi/meds/ckb/28/1252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1090" y="220718"/>
            <a:ext cx="3602421" cy="63692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9114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204952" y="515007"/>
            <a:ext cx="5295735" cy="6106510"/>
          </a:xfrm>
        </p:spPr>
        <p:txBody>
          <a:bodyPr>
            <a:normAutofit/>
          </a:bodyPr>
          <a:lstStyle/>
          <a:p>
            <a:pPr marL="0" indent="0">
              <a:buNone/>
            </a:pPr>
            <a:r>
              <a:rPr lang="en-US" sz="3200" b="1" dirty="0">
                <a:latin typeface="Times New Roman" pitchFamily="18" charset="0"/>
                <a:cs typeface="Times New Roman" pitchFamily="18" charset="0"/>
              </a:rPr>
              <a:t>Pulmonary </a:t>
            </a:r>
            <a:r>
              <a:rPr lang="en-US" sz="3200" b="1" dirty="0" smtClean="0">
                <a:latin typeface="Times New Roman" pitchFamily="18" charset="0"/>
                <a:cs typeface="Times New Roman" pitchFamily="18" charset="0"/>
              </a:rPr>
              <a:t>Circulation</a:t>
            </a:r>
          </a:p>
          <a:p>
            <a:r>
              <a:rPr lang="en-US" sz="3200" dirty="0">
                <a:latin typeface="Times New Roman" pitchFamily="18" charset="0"/>
                <a:cs typeface="Times New Roman" pitchFamily="18" charset="0"/>
              </a:rPr>
              <a:t>Pulmonary circulation transports deoxygenated blood from the right side of the heart to the lungs, where the blood picks up oxygen and returns to the left side of the heart. The pumping chambers of the heart that support the pulmonary circulation loop are the right atrium and right ventricle.</a:t>
            </a:r>
            <a:endParaRPr lang="ru-RU" sz="3200" dirty="0" smtClean="0">
              <a:latin typeface="Times New Roman" pitchFamily="18" charset="0"/>
              <a:cs typeface="Times New Roman" pitchFamily="18" charset="0"/>
            </a:endParaRPr>
          </a:p>
        </p:txBody>
      </p:sp>
      <p:pic>
        <p:nvPicPr>
          <p:cNvPr id="6" name="Picture 2" descr="http://img.medscapestatic.com/pi/meds/ckb/28/1252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0687" y="515008"/>
            <a:ext cx="3525071" cy="5762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6600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291663" y="525517"/>
            <a:ext cx="4223188" cy="5651446"/>
          </a:xfrm>
        </p:spPr>
        <p:txBody>
          <a:bodyPr>
            <a:normAutofit fontScale="85000" lnSpcReduction="10000"/>
          </a:bodyPr>
          <a:lstStyle/>
          <a:p>
            <a:pPr marL="0" indent="0">
              <a:buNone/>
            </a:pPr>
            <a:r>
              <a:rPr lang="en-US" b="1" dirty="0">
                <a:latin typeface="Times New Roman" pitchFamily="18" charset="0"/>
                <a:cs typeface="Times New Roman" pitchFamily="18" charset="0"/>
              </a:rPr>
              <a:t>Coronary </a:t>
            </a:r>
            <a:r>
              <a:rPr lang="en-US" b="1" dirty="0" smtClean="0">
                <a:latin typeface="Times New Roman" pitchFamily="18" charset="0"/>
                <a:cs typeface="Times New Roman" pitchFamily="18" charset="0"/>
              </a:rPr>
              <a:t>Circulation</a:t>
            </a:r>
          </a:p>
          <a:p>
            <a:r>
              <a:rPr lang="en-US" dirty="0">
                <a:latin typeface="Times New Roman" pitchFamily="18" charset="0"/>
                <a:cs typeface="Times New Roman" pitchFamily="18" charset="0"/>
              </a:rPr>
              <a:t>The heart has its own set of blood vessels that provide the myocardium with the oxygen and nutrients necessary to pump blood throughout the body. The left and right coronary arteries branch off from the aorta and provide blood to the left and right sides of the heart. The coronary sinus is a vein on the posterior side of the heart that returns deoxygenated blood from the myocardium to the vena cava.</a:t>
            </a:r>
          </a:p>
        </p:txBody>
      </p:sp>
      <p:pic>
        <p:nvPicPr>
          <p:cNvPr id="2050" name="Picture 2" descr="http://img.medscapestatic.com/pi/meds/ckb/29/12529.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919712" y="346365"/>
            <a:ext cx="4037252" cy="5830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0547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solidFill>
                  <a:srgbClr val="7030A0"/>
                </a:solidFill>
                <a:latin typeface="Times New Roman" panose="02020603050405020304" pitchFamily="18" charset="0"/>
                <a:cs typeface="Times New Roman" panose="02020603050405020304" pitchFamily="18" charset="0"/>
              </a:rPr>
              <a:t>The main complaints</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r>
              <a:rPr lang="en-US" sz="3600" dirty="0" smtClean="0">
                <a:latin typeface="Times New Roman" panose="02020603050405020304" pitchFamily="18" charset="0"/>
                <a:cs typeface="Times New Roman" panose="02020603050405020304" pitchFamily="18" charset="0"/>
              </a:rPr>
              <a:t>Heart </a:t>
            </a:r>
            <a:r>
              <a:rPr lang="en-US" sz="3600" dirty="0">
                <a:latin typeface="Times New Roman" panose="02020603050405020304" pitchFamily="18" charset="0"/>
                <a:cs typeface="Times New Roman" panose="02020603050405020304" pitchFamily="18" charset="0"/>
              </a:rPr>
              <a:t>pain</a:t>
            </a:r>
          </a:p>
          <a:p>
            <a:r>
              <a:rPr lang="en-US" sz="3600" dirty="0" smtClean="0">
                <a:latin typeface="Times New Roman" panose="02020603050405020304" pitchFamily="18" charset="0"/>
                <a:cs typeface="Times New Roman" panose="02020603050405020304" pitchFamily="18" charset="0"/>
              </a:rPr>
              <a:t>Dyspnea</a:t>
            </a:r>
            <a:endParaRPr lang="en-US" sz="3600" dirty="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Abnormal </a:t>
            </a:r>
            <a:r>
              <a:rPr lang="en-US" sz="3600" dirty="0">
                <a:latin typeface="Times New Roman" panose="02020603050405020304" pitchFamily="18" charset="0"/>
                <a:cs typeface="Times New Roman" panose="02020603050405020304" pitchFamily="18" charset="0"/>
              </a:rPr>
              <a:t>heart rhythm</a:t>
            </a:r>
          </a:p>
          <a:p>
            <a:r>
              <a:rPr lang="en-US" sz="3600" dirty="0" smtClean="0">
                <a:latin typeface="Times New Roman" panose="02020603050405020304" pitchFamily="18" charset="0"/>
                <a:cs typeface="Times New Roman" panose="02020603050405020304" pitchFamily="18" charset="0"/>
              </a:rPr>
              <a:t>Change</a:t>
            </a:r>
            <a:r>
              <a:rPr lang="ru-RU" sz="3600"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in </a:t>
            </a:r>
            <a:r>
              <a:rPr lang="en-US" sz="3600" dirty="0">
                <a:latin typeface="Times New Roman" panose="02020603050405020304" pitchFamily="18" charset="0"/>
                <a:cs typeface="Times New Roman" panose="02020603050405020304" pitchFamily="18" charset="0"/>
              </a:rPr>
              <a:t>blood pressure </a:t>
            </a:r>
            <a:r>
              <a:rPr lang="en-US" sz="3600" dirty="0" smtClean="0">
                <a:latin typeface="Times New Roman" panose="02020603050405020304" pitchFamily="18" charset="0"/>
                <a:cs typeface="Times New Roman" panose="02020603050405020304" pitchFamily="18" charset="0"/>
              </a:rPr>
              <a:t>(increase </a:t>
            </a:r>
            <a:r>
              <a:rPr lang="en-US" sz="3600" dirty="0">
                <a:latin typeface="Times New Roman" panose="02020603050405020304" pitchFamily="18" charset="0"/>
                <a:cs typeface="Times New Roman" panose="02020603050405020304" pitchFamily="18" charset="0"/>
              </a:rPr>
              <a:t>of blood </a:t>
            </a:r>
            <a:r>
              <a:rPr lang="en-US" sz="3600" dirty="0" smtClean="0">
                <a:latin typeface="Times New Roman" panose="02020603050405020304" pitchFamily="18" charset="0"/>
                <a:cs typeface="Times New Roman" panose="02020603050405020304" pitchFamily="18" charset="0"/>
              </a:rPr>
              <a:t>pressure or decrease </a:t>
            </a:r>
            <a:r>
              <a:rPr lang="en-US" sz="3600" dirty="0">
                <a:latin typeface="Times New Roman" panose="02020603050405020304" pitchFamily="18" charset="0"/>
                <a:cs typeface="Times New Roman" panose="02020603050405020304" pitchFamily="18" charset="0"/>
              </a:rPr>
              <a:t>of blood </a:t>
            </a:r>
            <a:r>
              <a:rPr lang="en-US" sz="3600" dirty="0" smtClean="0">
                <a:latin typeface="Times New Roman" panose="02020603050405020304" pitchFamily="18" charset="0"/>
                <a:cs typeface="Times New Roman" panose="02020603050405020304" pitchFamily="18" charset="0"/>
              </a:rPr>
              <a:t>pressure)</a:t>
            </a:r>
            <a:endParaRPr lang="en-US" sz="3600" dirty="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Edema</a:t>
            </a:r>
            <a:r>
              <a:rPr lang="ru-RU"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786010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p:nvPr>
        </p:nvSpPr>
        <p:spPr>
          <a:xfrm>
            <a:off x="628650" y="365126"/>
            <a:ext cx="7886700" cy="843565"/>
          </a:xfrm>
        </p:spPr>
        <p:txBody>
          <a:bodyPr/>
          <a:lstStyle/>
          <a:p>
            <a:pPr algn="ctr"/>
            <a:r>
              <a:rPr lang="en-US" b="1" dirty="0" smtClean="0">
                <a:latin typeface="Times New Roman" panose="02020603050405020304" pitchFamily="18" charset="0"/>
                <a:cs typeface="Times New Roman" panose="02020603050405020304" pitchFamily="18" charset="0"/>
              </a:rPr>
              <a:t>Characteristic </a:t>
            </a:r>
            <a:r>
              <a:rPr lang="en-US" b="1" dirty="0">
                <a:latin typeface="Times New Roman" panose="02020603050405020304" pitchFamily="18" charset="0"/>
                <a:cs typeface="Times New Roman" panose="02020603050405020304" pitchFamily="18" charset="0"/>
              </a:rPr>
              <a:t>of heart pain</a:t>
            </a:r>
            <a:endParaRPr lang="ru-RU" dirty="0"/>
          </a:p>
        </p:txBody>
      </p:sp>
      <p:sp>
        <p:nvSpPr>
          <p:cNvPr id="3" name="Объект 2"/>
          <p:cNvSpPr>
            <a:spLocks noGrp="1"/>
          </p:cNvSpPr>
          <p:nvPr>
            <p:ph sz="half" idx="1"/>
          </p:nvPr>
        </p:nvSpPr>
        <p:spPr>
          <a:xfrm>
            <a:off x="628649" y="1208690"/>
            <a:ext cx="7704860" cy="5181600"/>
          </a:xfrm>
        </p:spPr>
        <p:txBody>
          <a:bodyPr>
            <a:normAutofit fontScale="70000" lnSpcReduction="20000"/>
          </a:bodyPr>
          <a:lstStyle/>
          <a:p>
            <a:pPr marL="0" indent="0">
              <a:buNone/>
            </a:pPr>
            <a:r>
              <a:rPr lang="en-US" sz="3200" b="1" dirty="0">
                <a:latin typeface="Times New Roman" pitchFamily="18" charset="0"/>
                <a:cs typeface="Times New Roman" pitchFamily="18" charset="0"/>
              </a:rPr>
              <a:t>Reasons and conditions of pain occurrence </a:t>
            </a:r>
            <a:endParaRPr lang="en-US" sz="3200" b="1"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Pain may be provoked by physical or mental stress that increases the heart's demand for blood.</a:t>
            </a:r>
          </a:p>
          <a:p>
            <a:pPr marL="0" indent="0">
              <a:buNone/>
            </a:pPr>
            <a:r>
              <a:rPr lang="en-US" sz="3200" b="1" dirty="0" smtClean="0">
                <a:latin typeface="Times New Roman" pitchFamily="18" charset="0"/>
                <a:cs typeface="Times New Roman" pitchFamily="18" charset="0"/>
              </a:rPr>
              <a:t>Localization </a:t>
            </a:r>
            <a:r>
              <a:rPr lang="en-US" sz="3200" b="1" dirty="0">
                <a:latin typeface="Times New Roman" pitchFamily="18" charset="0"/>
                <a:cs typeface="Times New Roman" pitchFamily="18" charset="0"/>
              </a:rPr>
              <a:t>of pain</a:t>
            </a:r>
            <a:endParaRPr lang="en-US" sz="3200" b="1"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Pain is localized behind the sternum (breastbone) or slightly to the left of the sternum.</a:t>
            </a:r>
          </a:p>
          <a:p>
            <a:pPr marL="0" indent="0">
              <a:buNone/>
            </a:pPr>
            <a:r>
              <a:rPr lang="en-US" sz="3200" b="1" dirty="0" smtClean="0">
                <a:latin typeface="Times New Roman" pitchFamily="18" charset="0"/>
                <a:cs typeface="Times New Roman" pitchFamily="18" charset="0"/>
              </a:rPr>
              <a:t>Nature of pain</a:t>
            </a:r>
            <a:r>
              <a:rPr lang="ru-RU" sz="3200" b="1" dirty="0" smtClean="0">
                <a:latin typeface="Times New Roman" pitchFamily="18" charset="0"/>
                <a:cs typeface="Times New Roman" pitchFamily="18" charset="0"/>
              </a:rPr>
              <a:t>:</a:t>
            </a:r>
          </a:p>
          <a:p>
            <a:r>
              <a:rPr lang="en-US" sz="3200" dirty="0">
                <a:latin typeface="Times New Roman" pitchFamily="18" charset="0"/>
                <a:cs typeface="Times New Roman" pitchFamily="18" charset="0"/>
              </a:rPr>
              <a:t>burning sensation</a:t>
            </a:r>
            <a:r>
              <a:rPr lang="ru-RU" sz="3200" dirty="0" smtClean="0">
                <a:latin typeface="Times New Roman" pitchFamily="18" charset="0"/>
                <a:cs typeface="Times New Roman" pitchFamily="18" charset="0"/>
              </a:rPr>
              <a:t> </a:t>
            </a:r>
          </a:p>
          <a:p>
            <a:r>
              <a:rPr lang="en-US" sz="3200" dirty="0" smtClean="0">
                <a:latin typeface="Times New Roman" pitchFamily="18" charset="0"/>
                <a:cs typeface="Times New Roman" pitchFamily="18" charset="0"/>
              </a:rPr>
              <a:t>constricting </a:t>
            </a:r>
            <a:r>
              <a:rPr lang="en-US" sz="3200" dirty="0">
                <a:latin typeface="Times New Roman" pitchFamily="18" charset="0"/>
                <a:cs typeface="Times New Roman" pitchFamily="18" charset="0"/>
              </a:rPr>
              <a:t>pain </a:t>
            </a:r>
            <a:endParaRPr lang="ru-RU"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pressing pain</a:t>
            </a:r>
            <a:r>
              <a:rPr lang="ru-RU" sz="3200" dirty="0" smtClean="0">
                <a:latin typeface="Times New Roman" pitchFamily="18" charset="0"/>
                <a:cs typeface="Times New Roman" pitchFamily="18" charset="0"/>
              </a:rPr>
              <a:t>.</a:t>
            </a:r>
            <a:endParaRPr lang="en-US" sz="3200" dirty="0" smtClean="0">
              <a:latin typeface="Times New Roman" pitchFamily="18" charset="0"/>
              <a:cs typeface="Times New Roman" pitchFamily="18" charset="0"/>
            </a:endParaRPr>
          </a:p>
          <a:p>
            <a:pPr marL="0" indent="0">
              <a:buNone/>
            </a:pPr>
            <a:r>
              <a:rPr lang="en-US" sz="3200" b="1" dirty="0" smtClean="0">
                <a:latin typeface="Times New Roman" pitchFamily="18" charset="0"/>
                <a:cs typeface="Times New Roman" pitchFamily="18" charset="0"/>
              </a:rPr>
              <a:t>Irradiation </a:t>
            </a:r>
            <a:r>
              <a:rPr lang="en-US" sz="3200" b="1" dirty="0">
                <a:latin typeface="Times New Roman" pitchFamily="18" charset="0"/>
                <a:cs typeface="Times New Roman" pitchFamily="18" charset="0"/>
              </a:rPr>
              <a:t>(</a:t>
            </a:r>
            <a:r>
              <a:rPr lang="en-US" sz="3200" b="1" dirty="0" smtClean="0">
                <a:latin typeface="Times New Roman" pitchFamily="18" charset="0"/>
                <a:cs typeface="Times New Roman" pitchFamily="18" charset="0"/>
              </a:rPr>
              <a:t>spreading) of pain</a:t>
            </a:r>
          </a:p>
          <a:p>
            <a:r>
              <a:rPr lang="en-US" sz="3200" dirty="0" smtClean="0">
                <a:latin typeface="Times New Roman" pitchFamily="18" charset="0"/>
                <a:cs typeface="Times New Roman" pitchFamily="18" charset="0"/>
              </a:rPr>
              <a:t>Pain commonly irradiates to the region under the left scapula, the neck, and the left arm.</a:t>
            </a:r>
          </a:p>
          <a:p>
            <a:pPr marL="0" indent="0">
              <a:buNone/>
            </a:pPr>
            <a:r>
              <a:rPr lang="en-US" sz="3200" b="1" dirty="0">
                <a:latin typeface="Times New Roman" pitchFamily="18" charset="0"/>
                <a:cs typeface="Times New Roman" pitchFamily="18" charset="0"/>
              </a:rPr>
              <a:t>The pain is usually removed</a:t>
            </a:r>
            <a:r>
              <a:rPr lang="ru-RU" sz="3200" b="1" dirty="0">
                <a:latin typeface="Times New Roman" pitchFamily="18" charset="0"/>
                <a:cs typeface="Times New Roman" pitchFamily="18" charset="0"/>
              </a:rPr>
              <a:t> </a:t>
            </a:r>
            <a:r>
              <a:rPr lang="en-US" sz="3200" dirty="0">
                <a:latin typeface="Times New Roman" pitchFamily="18" charset="0"/>
                <a:cs typeface="Times New Roman" pitchFamily="18" charset="0"/>
              </a:rPr>
              <a:t>by </a:t>
            </a:r>
            <a:r>
              <a:rPr lang="en-US" sz="3200" dirty="0" smtClean="0">
                <a:latin typeface="Times New Roman" pitchFamily="18" charset="0"/>
                <a:cs typeface="Times New Roman" pitchFamily="18" charset="0"/>
              </a:rPr>
              <a:t>nitroglycerin</a:t>
            </a:r>
            <a:r>
              <a:rPr lang="ru-RU"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or after a </a:t>
            </a:r>
            <a:r>
              <a:rPr lang="en-US" sz="3200" dirty="0" smtClean="0">
                <a:latin typeface="Times New Roman" pitchFamily="18" charset="0"/>
                <a:cs typeface="Times New Roman" pitchFamily="18" charset="0"/>
              </a:rPr>
              <a:t>rest.</a:t>
            </a:r>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endParaRPr lang="en-US" sz="3200" dirty="0" smtClean="0"/>
          </a:p>
          <a:p>
            <a:endParaRPr lang="ru-RU" dirty="0"/>
          </a:p>
        </p:txBody>
      </p:sp>
    </p:spTree>
    <p:extLst>
      <p:ext uri="{BB962C8B-B14F-4D97-AF65-F5344CB8AC3E}">
        <p14:creationId xmlns:p14="http://schemas.microsoft.com/office/powerpoint/2010/main" val="3259935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642918"/>
            <a:ext cx="8258204" cy="5483245"/>
          </a:xfrm>
        </p:spPr>
        <p:txBody>
          <a:bodyPr>
            <a:normAutofit/>
          </a:bodyPr>
          <a:lstStyle/>
          <a:p>
            <a:r>
              <a:rPr lang="en-US" dirty="0">
                <a:latin typeface="Times New Roman" pitchFamily="18" charset="0"/>
                <a:cs typeface="Times New Roman" pitchFamily="18" charset="0"/>
              </a:rPr>
              <a:t>Edema in cardiac patients appears in case of development of heart failure. </a:t>
            </a:r>
            <a:br>
              <a:rPr lang="en-US" dirty="0">
                <a:latin typeface="Times New Roman" pitchFamily="18" charset="0"/>
                <a:cs typeface="Times New Roman" pitchFamily="18" charset="0"/>
              </a:rPr>
            </a:br>
            <a:endParaRPr lang="ru-RU" dirty="0" smtClean="0">
              <a:latin typeface="Times New Roman" pitchFamily="18" charset="0"/>
              <a:cs typeface="Times New Roman" pitchFamily="18" charset="0"/>
            </a:endParaRPr>
          </a:p>
          <a:p>
            <a:r>
              <a:rPr lang="en-US" b="1" i="1" dirty="0" smtClean="0">
                <a:latin typeface="Times New Roman" pitchFamily="18" charset="0"/>
                <a:cs typeface="Times New Roman" pitchFamily="18" charset="0"/>
              </a:rPr>
              <a:t>Heart </a:t>
            </a:r>
            <a:r>
              <a:rPr lang="en-US" b="1" i="1" dirty="0">
                <a:latin typeface="Times New Roman" pitchFamily="18" charset="0"/>
                <a:cs typeface="Times New Roman" pitchFamily="18" charset="0"/>
              </a:rPr>
              <a:t>failure </a:t>
            </a:r>
            <a:r>
              <a:rPr lang="en-US" dirty="0">
                <a:latin typeface="Times New Roman" pitchFamily="18" charset="0"/>
                <a:cs typeface="Times New Roman" pitchFamily="18" charset="0"/>
              </a:rPr>
              <a:t>- a reduction of myocardial contractility, resulting in the development stagnation of blood in the systemic circulation and fluid retention in the body.</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ru-RU" dirty="0"/>
          </a:p>
        </p:txBody>
      </p:sp>
      <p:pic>
        <p:nvPicPr>
          <p:cNvPr id="45060" name="Picture 4" descr="http://prososudi.ru/wp-content/uploads/2016/07/1862997-2prichinyi-serdechnoy-nedostatochnosti.jpg"/>
          <p:cNvPicPr>
            <a:picLocks noChangeAspect="1" noChangeArrowheads="1"/>
          </p:cNvPicPr>
          <p:nvPr/>
        </p:nvPicPr>
        <p:blipFill>
          <a:blip r:embed="rId2"/>
          <a:srcRect/>
          <a:stretch>
            <a:fillRect/>
          </a:stretch>
        </p:blipFill>
        <p:spPr bwMode="auto">
          <a:xfrm>
            <a:off x="2476500" y="4257675"/>
            <a:ext cx="6667500" cy="2600325"/>
          </a:xfrm>
          <a:prstGeom prst="rect">
            <a:avLst/>
          </a:prstGeom>
          <a:noFill/>
        </p:spPr>
      </p:pic>
    </p:spTree>
    <p:extLst>
      <p:ext uri="{BB962C8B-B14F-4D97-AF65-F5344CB8AC3E}">
        <p14:creationId xmlns:p14="http://schemas.microsoft.com/office/powerpoint/2010/main" val="294578128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1648</TotalTime>
  <Words>2761</Words>
  <Application>Microsoft Office PowerPoint</Application>
  <PresentationFormat>Экран (4:3)</PresentationFormat>
  <Paragraphs>284</Paragraphs>
  <Slides>34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34</vt:i4>
      </vt:variant>
    </vt:vector>
  </HeadingPairs>
  <TitlesOfParts>
    <vt:vector size="39" baseType="lpstr">
      <vt:lpstr>Arial</vt:lpstr>
      <vt:lpstr>Calibri</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The main complaints</vt:lpstr>
      <vt:lpstr>Characteristic of heart pain</vt:lpstr>
      <vt:lpstr>Презентация PowerPoint</vt:lpstr>
      <vt:lpstr>Signs of cardiac edema:</vt:lpstr>
      <vt:lpstr>Презентация PowerPoint</vt:lpstr>
      <vt:lpstr>Dyspnea </vt:lpstr>
      <vt:lpstr>Changes blood pressure</vt:lpstr>
      <vt:lpstr>Презентация PowerPoint</vt:lpstr>
      <vt:lpstr>Abnormal heart rhythm </vt:lpstr>
      <vt:lpstr>Standard of nursing Care: </vt:lpstr>
      <vt:lpstr>Sites for taking pulse. The pulse may be felt at:  </vt:lpstr>
      <vt:lpstr>Презентация PowerPoint</vt:lpstr>
      <vt:lpstr>Palpation of pulse</vt:lpstr>
      <vt:lpstr>Презентация PowerPoint</vt:lpstr>
      <vt:lpstr>Презентация PowerPoint</vt:lpstr>
      <vt:lpstr> </vt:lpstr>
      <vt:lpstr>The factors causing variations in pulse rate are:  </vt:lpstr>
      <vt:lpstr>Презентация PowerPoint</vt:lpstr>
      <vt:lpstr>Презентация PowerPoint</vt:lpstr>
      <vt:lpstr>Презентация PowerPoint</vt:lpstr>
      <vt:lpstr>Презентация PowerPoint</vt:lpstr>
      <vt:lpstr>Презентация PowerPoint</vt:lpstr>
      <vt:lpstr>Blood Pressure  </vt:lpstr>
      <vt:lpstr>Презентация PowerPoint</vt:lpstr>
      <vt:lpstr>Презентация PowerPoint</vt:lpstr>
      <vt:lpstr>Презентация PowerPoint</vt:lpstr>
      <vt:lpstr>Algorithm determining of water balance (daily diuresis): </vt:lpstr>
      <vt:lpstr>For example: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«Наблюдение за больными с заболеваниями органов кровообращения»   </dc:title>
  <dc:creator>Администратор</dc:creator>
  <cp:lastModifiedBy>User</cp:lastModifiedBy>
  <cp:revision>136</cp:revision>
  <dcterms:created xsi:type="dcterms:W3CDTF">2014-04-13T12:42:05Z</dcterms:created>
  <dcterms:modified xsi:type="dcterms:W3CDTF">2019-02-04T14:39:02Z</dcterms:modified>
</cp:coreProperties>
</file>